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7" r:id="rId5"/>
    <p:sldId id="258" r:id="rId6"/>
    <p:sldId id="259" r:id="rId7"/>
    <p:sldId id="260" r:id="rId8"/>
    <p:sldId id="261" r:id="rId9"/>
    <p:sldId id="262" r:id="rId10"/>
    <p:sldId id="304" r:id="rId11"/>
    <p:sldId id="309" r:id="rId12"/>
    <p:sldId id="263" r:id="rId13"/>
    <p:sldId id="264" r:id="rId14"/>
    <p:sldId id="265" r:id="rId15"/>
    <p:sldId id="267" r:id="rId16"/>
    <p:sldId id="269" r:id="rId17"/>
    <p:sldId id="270" r:id="rId18"/>
    <p:sldId id="271" r:id="rId19"/>
    <p:sldId id="272" r:id="rId20"/>
    <p:sldId id="278" r:id="rId21"/>
    <p:sldId id="273" r:id="rId22"/>
    <p:sldId id="274" r:id="rId23"/>
    <p:sldId id="279" r:id="rId24"/>
    <p:sldId id="275" r:id="rId25"/>
    <p:sldId id="276" r:id="rId26"/>
    <p:sldId id="277" r:id="rId27"/>
    <p:sldId id="280" r:id="rId28"/>
    <p:sldId id="281" r:id="rId29"/>
    <p:sldId id="282" r:id="rId30"/>
    <p:sldId id="295" r:id="rId31"/>
    <p:sldId id="296" r:id="rId32"/>
    <p:sldId id="283" r:id="rId33"/>
    <p:sldId id="284" r:id="rId34"/>
    <p:sldId id="311" r:id="rId35"/>
    <p:sldId id="323" r:id="rId36"/>
    <p:sldId id="317" r:id="rId37"/>
    <p:sldId id="32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A3E1"/>
    <a:srgbClr val="00CCFF"/>
    <a:srgbClr val="B4F6F8"/>
    <a:srgbClr val="B0E6FC"/>
    <a:srgbClr val="EBF9FB"/>
    <a:srgbClr val="0894E2"/>
    <a:srgbClr val="3581B5"/>
    <a:srgbClr val="FCFBF8"/>
    <a:srgbClr val="CBB21F"/>
    <a:srgbClr val="19A8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7173" autoAdjust="0"/>
  </p:normalViewPr>
  <p:slideViewPr>
    <p:cSldViewPr snapToGrid="0">
      <p:cViewPr varScale="1">
        <p:scale>
          <a:sx n="60" d="100"/>
          <a:sy n="60" d="100"/>
        </p:scale>
        <p:origin x="160" y="44"/>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00CE1-B062-42C9-8B22-9CCEBE812117}" type="datetimeFigureOut">
              <a:rPr lang="fr-CA" smtClean="0"/>
              <a:t>2020-06-01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D3CE8-EC95-4EDC-9149-AEAA5248291B}" type="slidenum">
              <a:rPr lang="fr-CA" smtClean="0"/>
              <a:t>‹N°›</a:t>
            </a:fld>
            <a:endParaRPr lang="fr-CA"/>
          </a:p>
        </p:txBody>
      </p:sp>
    </p:spTree>
    <p:extLst>
      <p:ext uri="{BB962C8B-B14F-4D97-AF65-F5344CB8AC3E}">
        <p14:creationId xmlns:p14="http://schemas.microsoft.com/office/powerpoint/2010/main" val="401604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Bonjour dans cette capsule nous allons regarder ce qu’est l’évaluation en anglais</a:t>
            </a:r>
            <a:r>
              <a:rPr lang="fr-CA" baseline="0" dirty="0" smtClean="0"/>
              <a:t> langue seconde au primaire</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a:t>
            </a:fld>
            <a:endParaRPr lang="fr-CA"/>
          </a:p>
        </p:txBody>
      </p:sp>
    </p:spTree>
    <p:extLst>
      <p:ext uri="{BB962C8B-B14F-4D97-AF65-F5344CB8AC3E}">
        <p14:creationId xmlns:p14="http://schemas.microsoft.com/office/powerpoint/2010/main" val="118042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Cette démarche devra être accompagnée des trois documents ministériels suivants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 programme de formation de l’École québécoise,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 cadre d’évaluation des apprentissages et la progression des apprentissages</a:t>
            </a:r>
          </a:p>
          <a:p>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10</a:t>
            </a:fld>
            <a:endParaRPr lang="fr-CA"/>
          </a:p>
        </p:txBody>
      </p:sp>
    </p:spTree>
    <p:extLst>
      <p:ext uri="{BB962C8B-B14F-4D97-AF65-F5344CB8AC3E}">
        <p14:creationId xmlns:p14="http://schemas.microsoft.com/office/powerpoint/2010/main" val="11505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C’est en consultant ces trois documents que nous allons pouvoir ajuster le tir et atteindre plus exactement les objectifs d’apprentissage pour chaque niveau et une évaluation la plus juste et précise possible.  Ces trois documents vont nous permettre de répondre</a:t>
            </a:r>
            <a:r>
              <a:rPr lang="fr-CA" sz="1200" kern="1200" baseline="0" dirty="0" smtClean="0">
                <a:solidFill>
                  <a:schemeClr val="tx1"/>
                </a:solidFill>
                <a:effectLst/>
                <a:latin typeface="+mn-lt"/>
                <a:ea typeface="+mn-ea"/>
                <a:cs typeface="+mn-cs"/>
              </a:rPr>
              <a:t> à la question  Que dois-je évaluer?</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11</a:t>
            </a:fld>
            <a:endParaRPr lang="fr-CA"/>
          </a:p>
        </p:txBody>
      </p:sp>
    </p:spTree>
    <p:extLst>
      <p:ext uri="{BB962C8B-B14F-4D97-AF65-F5344CB8AC3E}">
        <p14:creationId xmlns:p14="http://schemas.microsoft.com/office/powerpoint/2010/main" val="332653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t>Commençons par le premier cycle du primaire. Le programme du cycle 1 nous explique </a:t>
            </a:r>
            <a:r>
              <a:rPr lang="fr-CA" sz="1200" kern="1200" baseline="0" dirty="0" smtClean="0">
                <a:solidFill>
                  <a:schemeClr val="tx1"/>
                </a:solidFill>
                <a:effectLst/>
                <a:latin typeface="+mn-lt"/>
                <a:ea typeface="+mn-ea"/>
                <a:cs typeface="+mn-cs"/>
              </a:rPr>
              <a:t>qu</a:t>
            </a:r>
            <a:r>
              <a:rPr lang="fr-CA" sz="1200" kern="1200" dirty="0" smtClean="0">
                <a:solidFill>
                  <a:schemeClr val="tx1"/>
                </a:solidFill>
                <a:effectLst/>
                <a:latin typeface="+mn-lt"/>
                <a:ea typeface="+mn-ea"/>
                <a:cs typeface="+mn-cs"/>
              </a:rPr>
              <a:t>’il y a deux compétences au cycle 1.  La compétence 1 est </a:t>
            </a:r>
            <a:r>
              <a:rPr lang="fr-CA" sz="1200" u="sng" kern="1200" dirty="0" smtClean="0">
                <a:solidFill>
                  <a:schemeClr val="tx1"/>
                </a:solidFill>
                <a:effectLst/>
                <a:latin typeface="+mn-lt"/>
                <a:ea typeface="+mn-ea"/>
                <a:cs typeface="+mn-cs"/>
              </a:rPr>
              <a:t>mobiliser sa compréhension de textes entendus</a:t>
            </a:r>
            <a:r>
              <a:rPr lang="fr-CA" sz="1200" kern="1200" dirty="0" smtClean="0">
                <a:solidFill>
                  <a:schemeClr val="tx1"/>
                </a:solidFill>
                <a:effectLst/>
                <a:latin typeface="+mn-lt"/>
                <a:ea typeface="+mn-ea"/>
                <a:cs typeface="+mn-cs"/>
              </a:rPr>
              <a:t> et la compétence 2 est </a:t>
            </a:r>
            <a:r>
              <a:rPr lang="fr-CA" sz="1200" u="sng" kern="1200" dirty="0" smtClean="0">
                <a:solidFill>
                  <a:schemeClr val="tx1"/>
                </a:solidFill>
                <a:effectLst/>
                <a:latin typeface="+mn-lt"/>
                <a:ea typeface="+mn-ea"/>
                <a:cs typeface="+mn-cs"/>
              </a:rPr>
              <a:t>communiquer oralement en </a:t>
            </a:r>
            <a:r>
              <a:rPr lang="fr-CA" sz="1200" u="none" kern="1200" dirty="0" smtClean="0">
                <a:solidFill>
                  <a:schemeClr val="tx1"/>
                </a:solidFill>
                <a:effectLst/>
                <a:latin typeface="+mn-lt"/>
                <a:ea typeface="+mn-ea"/>
                <a:cs typeface="+mn-cs"/>
              </a:rPr>
              <a:t>anglais.</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12</a:t>
            </a:fld>
            <a:endParaRPr lang="fr-CA"/>
          </a:p>
        </p:txBody>
      </p:sp>
    </p:spTree>
    <p:extLst>
      <p:ext uri="{BB962C8B-B14F-4D97-AF65-F5344CB8AC3E}">
        <p14:creationId xmlns:p14="http://schemas.microsoft.com/office/powerpoint/2010/main" val="1230595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La compétence</a:t>
            </a:r>
            <a:r>
              <a:rPr lang="fr-CA" baseline="0" dirty="0" smtClean="0"/>
              <a:t> 1 cherche à guider les enfants dans une découverte de la langue, tout en les aidant à mobiliser leur capacité de compréhension de textes entendus. Comment se traduit ce concept en pratique?</a:t>
            </a:r>
            <a:endParaRPr lang="fr-CA" dirty="0"/>
          </a:p>
        </p:txBody>
      </p:sp>
      <p:sp>
        <p:nvSpPr>
          <p:cNvPr id="4" name="Espace réservé du numéro de diapositive 3"/>
          <p:cNvSpPr>
            <a:spLocks noGrp="1"/>
          </p:cNvSpPr>
          <p:nvPr>
            <p:ph type="sldNum" sz="quarter" idx="10"/>
          </p:nvPr>
        </p:nvSpPr>
        <p:spPr/>
        <p:txBody>
          <a:bodyPr/>
          <a:lstStyle/>
          <a:p>
            <a:fld id="{4B54473C-5BE0-4B55-B545-E1495982CBF6}" type="slidenum">
              <a:rPr lang="fr-CA" smtClean="0"/>
              <a:t>13</a:t>
            </a:fld>
            <a:endParaRPr lang="fr-CA"/>
          </a:p>
        </p:txBody>
      </p:sp>
    </p:spTree>
    <p:extLst>
      <p:ext uri="{BB962C8B-B14F-4D97-AF65-F5344CB8AC3E}">
        <p14:creationId xmlns:p14="http://schemas.microsoft.com/office/powerpoint/2010/main" val="289125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 programme</a:t>
            </a:r>
            <a:r>
              <a:rPr lang="fr-CA" baseline="0" dirty="0" smtClean="0"/>
              <a:t> nous informe que durant le cycle 1 l’élève… (</a:t>
            </a:r>
            <a:r>
              <a:rPr lang="fr-CA" baseline="0" dirty="0" err="1" smtClean="0"/>
              <a:t>read</a:t>
            </a:r>
            <a:r>
              <a:rPr lang="fr-CA" baseline="0" dirty="0" smtClean="0"/>
              <a:t> slide)</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14</a:t>
            </a:fld>
            <a:endParaRPr lang="fr-CA"/>
          </a:p>
        </p:txBody>
      </p:sp>
    </p:spTree>
    <p:extLst>
      <p:ext uri="{BB962C8B-B14F-4D97-AF65-F5344CB8AC3E}">
        <p14:creationId xmlns:p14="http://schemas.microsoft.com/office/powerpoint/2010/main" val="4168454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La progression des apprentissages</a:t>
            </a:r>
            <a:r>
              <a:rPr lang="fr-CA" sz="1200" kern="1200" baseline="0" dirty="0" smtClean="0">
                <a:solidFill>
                  <a:schemeClr val="tx1"/>
                </a:solidFill>
                <a:effectLst/>
                <a:latin typeface="+mn-lt"/>
                <a:ea typeface="+mn-ea"/>
                <a:cs typeface="+mn-cs"/>
              </a:rPr>
              <a:t> nous informe sur les attentes de  manifestation de compréhension au gré des années et des cycles du primaire.  </a:t>
            </a:r>
            <a:r>
              <a:rPr lang="fr-CA" sz="1200" kern="1200" dirty="0" smtClean="0">
                <a:solidFill>
                  <a:schemeClr val="tx1"/>
                </a:solidFill>
                <a:effectLst/>
                <a:latin typeface="+mn-lt"/>
                <a:ea typeface="+mn-ea"/>
                <a:cs typeface="+mn-cs"/>
              </a:rPr>
              <a:t>Il est important de noter que dans</a:t>
            </a:r>
            <a:r>
              <a:rPr lang="fr-CA" sz="1200" kern="1200" baseline="0" dirty="0" smtClean="0">
                <a:solidFill>
                  <a:schemeClr val="tx1"/>
                </a:solidFill>
                <a:effectLst/>
                <a:latin typeface="+mn-lt"/>
                <a:ea typeface="+mn-ea"/>
                <a:cs typeface="+mn-cs"/>
              </a:rPr>
              <a:t> ce document, la</a:t>
            </a:r>
            <a:r>
              <a:rPr lang="fr-CA" sz="1200" kern="1200" dirty="0" smtClean="0">
                <a:solidFill>
                  <a:schemeClr val="tx1"/>
                </a:solidFill>
                <a:effectLst/>
                <a:latin typeface="+mn-lt"/>
                <a:ea typeface="+mn-ea"/>
                <a:cs typeface="+mn-cs"/>
              </a:rPr>
              <a:t> légende est différente</a:t>
            </a:r>
            <a:r>
              <a:rPr lang="fr-CA" sz="1200" kern="1200" baseline="0" dirty="0" smtClean="0">
                <a:solidFill>
                  <a:schemeClr val="tx1"/>
                </a:solidFill>
                <a:effectLst/>
                <a:latin typeface="+mn-lt"/>
                <a:ea typeface="+mn-ea"/>
                <a:cs typeface="+mn-cs"/>
              </a:rPr>
              <a:t> au premier cycle. Nous voyons qu’ une flèche nous indique que l’élève </a:t>
            </a:r>
            <a:r>
              <a:rPr lang="en-CA" sz="1200" kern="1200" dirty="0" err="1" smtClean="0">
                <a:solidFill>
                  <a:schemeClr val="tx1"/>
                </a:solidFill>
                <a:effectLst/>
                <a:latin typeface="+mn-lt"/>
                <a:ea typeface="+mn-ea"/>
                <a:cs typeface="+mn-cs"/>
              </a:rPr>
              <a:t>apprendra</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avec </a:t>
            </a:r>
            <a:r>
              <a:rPr lang="en-CA" sz="1200" kern="1200" dirty="0" err="1" smtClean="0">
                <a:solidFill>
                  <a:schemeClr val="tx1"/>
                </a:solidFill>
                <a:effectLst/>
                <a:latin typeface="+mn-lt"/>
                <a:ea typeface="+mn-ea"/>
                <a:cs typeface="+mn-cs"/>
              </a:rPr>
              <a:t>l’intervention</a:t>
            </a:r>
            <a:r>
              <a:rPr lang="en-CA" sz="1200" kern="1200" dirty="0" smtClean="0">
                <a:solidFill>
                  <a:schemeClr val="tx1"/>
                </a:solidFill>
                <a:effectLst/>
                <a:latin typeface="+mn-lt"/>
                <a:ea typeface="+mn-ea"/>
                <a:cs typeface="+mn-cs"/>
              </a:rPr>
              <a:t> de </a:t>
            </a:r>
            <a:r>
              <a:rPr lang="en-CA" sz="1200" kern="1200" dirty="0" err="1" smtClean="0">
                <a:solidFill>
                  <a:schemeClr val="tx1"/>
                </a:solidFill>
                <a:effectLst/>
                <a:latin typeface="+mn-lt"/>
                <a:ea typeface="+mn-ea"/>
                <a:cs typeface="+mn-cs"/>
              </a:rPr>
              <a:t>l’enseignante</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ou</a:t>
            </a:r>
            <a:r>
              <a:rPr lang="en-CA" sz="1200" kern="1200" dirty="0" smtClean="0">
                <a:solidFill>
                  <a:schemeClr val="tx1"/>
                </a:solidFill>
                <a:effectLst/>
                <a:latin typeface="+mn-lt"/>
                <a:ea typeface="+mn-ea"/>
                <a:cs typeface="+mn-cs"/>
              </a:rPr>
              <a:t> de </a:t>
            </a:r>
            <a:r>
              <a:rPr lang="en-CA" sz="1200" kern="1200" dirty="0" err="1" smtClean="0">
                <a:solidFill>
                  <a:schemeClr val="tx1"/>
                </a:solidFill>
                <a:effectLst/>
                <a:latin typeface="+mn-lt"/>
                <a:ea typeface="+mn-ea"/>
                <a:cs typeface="+mn-cs"/>
              </a:rPr>
              <a:t>l’enseignant</a:t>
            </a:r>
            <a:r>
              <a:rPr lang="en-CA" sz="1200" kern="1200" baseline="0" dirty="0" smtClean="0">
                <a:solidFill>
                  <a:schemeClr val="tx1"/>
                </a:solidFill>
                <a:effectLst/>
                <a:latin typeface="+mn-lt"/>
                <a:ea typeface="+mn-ea"/>
                <a:cs typeface="+mn-cs"/>
              </a:rPr>
              <a:t> tout au long du premier cycle. </a:t>
            </a:r>
            <a:endParaRPr lang="fr-CA"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15</a:t>
            </a:fld>
            <a:endParaRPr lang="fr-CA"/>
          </a:p>
        </p:txBody>
      </p:sp>
    </p:spTree>
    <p:extLst>
      <p:ext uri="{BB962C8B-B14F-4D97-AF65-F5344CB8AC3E}">
        <p14:creationId xmlns:p14="http://schemas.microsoft.com/office/powerpoint/2010/main" val="179679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Nous comprenons par</a:t>
            </a:r>
            <a:r>
              <a:rPr lang="fr-CA" baseline="0" dirty="0" smtClean="0"/>
              <a:t> ces extraits de la progression des apprentissages, que l</a:t>
            </a:r>
            <a:r>
              <a:rPr lang="fr-CA" dirty="0" smtClean="0"/>
              <a:t>’enseignant</a:t>
            </a:r>
            <a:r>
              <a:rPr lang="fr-CA" baseline="0" dirty="0" smtClean="0"/>
              <a:t> stimulera la capacité de </a:t>
            </a:r>
            <a:r>
              <a:rPr lang="fr-CA" sz="1200" dirty="0" smtClean="0">
                <a:solidFill>
                  <a:schemeClr val="accent1">
                    <a:lumMod val="50000"/>
                  </a:schemeClr>
                </a:solidFill>
              </a:rPr>
              <a:t>l’élève à </a:t>
            </a:r>
            <a:r>
              <a:rPr lang="fr-CA" sz="1200" b="0" dirty="0" smtClean="0"/>
              <a:t>Mobiliser sa compréhension de textes entendus en le</a:t>
            </a:r>
            <a:r>
              <a:rPr lang="fr-CA" sz="1200" b="0" baseline="0" dirty="0" smtClean="0"/>
              <a:t> faisant </a:t>
            </a:r>
            <a:r>
              <a:rPr lang="fr-CA" sz="1200" dirty="0" smtClean="0">
                <a:solidFill>
                  <a:schemeClr val="accent1">
                    <a:lumMod val="50000"/>
                  </a:schemeClr>
                </a:solidFill>
              </a:rPr>
              <a:t>chanter, répéter et réutiliser une banque de mots et de groupes de mots.  </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16</a:t>
            </a:fld>
            <a:endParaRPr lang="fr-CA"/>
          </a:p>
        </p:txBody>
      </p:sp>
    </p:spTree>
    <p:extLst>
      <p:ext uri="{BB962C8B-B14F-4D97-AF65-F5344CB8AC3E}">
        <p14:creationId xmlns:p14="http://schemas.microsoft.com/office/powerpoint/2010/main" val="336811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En développant la compétence 1, l'élève bâtit, à son</a:t>
            </a:r>
            <a:r>
              <a:rPr lang="fr-CA" baseline="0" dirty="0" smtClean="0"/>
              <a:t> rythme une banque de mots, de groupes de mots et d’expressions.  Peu à peu ces mot seront exprimés, et c’est ainsi que se développera la compétence 2 </a:t>
            </a:r>
            <a:r>
              <a:rPr lang="fr-CA" i="1" baseline="0" dirty="0" smtClean="0"/>
              <a:t>Communiquer oralement en anglais</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17</a:t>
            </a:fld>
            <a:endParaRPr lang="fr-CA"/>
          </a:p>
        </p:txBody>
      </p:sp>
    </p:spTree>
    <p:extLst>
      <p:ext uri="{BB962C8B-B14F-4D97-AF65-F5344CB8AC3E}">
        <p14:creationId xmlns:p14="http://schemas.microsoft.com/office/powerpoint/2010/main" val="3107087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smtClean="0">
                <a:solidFill>
                  <a:schemeClr val="tx1"/>
                </a:solidFill>
                <a:effectLst/>
                <a:latin typeface="+mn-lt"/>
                <a:ea typeface="+mn-ea"/>
                <a:cs typeface="+mn-cs"/>
              </a:rPr>
              <a:t>Le cadre d’évaluation des apprentissages nous informe sur nos critères d’évaluation.</a:t>
            </a: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18</a:t>
            </a:fld>
            <a:endParaRPr lang="fr-CA"/>
          </a:p>
        </p:txBody>
      </p:sp>
    </p:spTree>
    <p:extLst>
      <p:ext uri="{BB962C8B-B14F-4D97-AF65-F5344CB8AC3E}">
        <p14:creationId xmlns:p14="http://schemas.microsoft.com/office/powerpoint/2010/main" val="61316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Ce document nous aidera </a:t>
            </a:r>
            <a:r>
              <a:rPr lang="fr-CA" baseline="0" dirty="0" smtClean="0"/>
              <a:t>à saisir ce que nous enseignons dans le but d’offrir un soutien à nos élèves -dans ce cas le langage contextuel, les stratégies, les repères culturels et l’utilisation de stratégies- et ce que nous enseignons dans le but de  non seulement soutenir les apprentissages mais pour aussi certifier les acquis.  Il est important de noter que l’évaluation consiste en un va et viens constant entre soutenir les apprentissages et certifier les acquis. Il est aussi important de noter que tous les éléments dans chaque cadre sont primordiaux et feront en sorte que l’enseignement sera complet et réellement soutenant.</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19</a:t>
            </a:fld>
            <a:endParaRPr lang="fr-CA"/>
          </a:p>
        </p:txBody>
      </p:sp>
    </p:spTree>
    <p:extLst>
      <p:ext uri="{BB962C8B-B14F-4D97-AF65-F5344CB8AC3E}">
        <p14:creationId xmlns:p14="http://schemas.microsoft.com/office/powerpoint/2010/main" val="317874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smtClean="0">
                <a:solidFill>
                  <a:schemeClr val="tx1"/>
                </a:solidFill>
                <a:effectLst/>
                <a:latin typeface="+mn-lt"/>
                <a:ea typeface="+mn-ea"/>
                <a:cs typeface="+mn-cs"/>
              </a:rPr>
              <a:t>Nous essayerons de répondre aux questions pertinentes à l’évaluation. </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a:t>
            </a:fld>
            <a:endParaRPr lang="fr-CA"/>
          </a:p>
        </p:txBody>
      </p:sp>
    </p:spTree>
    <p:extLst>
      <p:ext uri="{BB962C8B-B14F-4D97-AF65-F5344CB8AC3E}">
        <p14:creationId xmlns:p14="http://schemas.microsoft.com/office/powerpoint/2010/main" val="65648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L’enseignant expliquera les stratégies, et placera le</a:t>
            </a:r>
            <a:r>
              <a:rPr lang="fr-CA" baseline="0" dirty="0" smtClean="0"/>
              <a:t> contenu dans des repères culturels pour soutenir les apprentissages.</a:t>
            </a:r>
          </a:p>
          <a:p>
            <a:r>
              <a:rPr lang="fr-CA" baseline="0" dirty="0" smtClean="0"/>
              <a:t>L’enseignant fera participer les élèves à des activités dans laquelle ceux-ci pourront manifester leurs connaissances</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20</a:t>
            </a:fld>
            <a:endParaRPr lang="fr-CA"/>
          </a:p>
        </p:txBody>
      </p:sp>
    </p:spTree>
    <p:extLst>
      <p:ext uri="{BB962C8B-B14F-4D97-AF65-F5344CB8AC3E}">
        <p14:creationId xmlns:p14="http://schemas.microsoft.com/office/powerpoint/2010/main" val="1661376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Apprendre des chansons avec gestes est une méthode garantie de soutenir les enfants dans</a:t>
            </a:r>
            <a:r>
              <a:rPr lang="fr-CA" baseline="0" dirty="0" smtClean="0"/>
              <a:t> leur apprentissage de vocabulaire.  Le geste physique, qui représente un mot, devient une façon pour l’enfant de traduire le mot et d’en tirer du sens.  De plus, le geste physique se grave dans la mémoire de l’enfant.</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21</a:t>
            </a:fld>
            <a:endParaRPr lang="fr-CA"/>
          </a:p>
        </p:txBody>
      </p:sp>
    </p:spTree>
    <p:extLst>
      <p:ext uri="{BB962C8B-B14F-4D97-AF65-F5344CB8AC3E}">
        <p14:creationId xmlns:p14="http://schemas.microsoft.com/office/powerpoint/2010/main" val="381076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smtClean="0">
                <a:solidFill>
                  <a:schemeClr val="tx1"/>
                </a:solidFill>
                <a:effectLst/>
                <a:latin typeface="+mn-lt"/>
                <a:ea typeface="+mn-ea"/>
                <a:cs typeface="+mn-cs"/>
              </a:rPr>
              <a:t>En explorant un</a:t>
            </a:r>
            <a:r>
              <a:rPr lang="fr-CA" sz="1200" kern="1200" baseline="0" dirty="0" smtClean="0">
                <a:solidFill>
                  <a:schemeClr val="tx1"/>
                </a:solidFill>
                <a:effectLst/>
                <a:latin typeface="+mn-lt"/>
                <a:ea typeface="+mn-ea"/>
                <a:cs typeface="+mn-cs"/>
              </a:rPr>
              <a:t> texte, des mots de vocabulaire ressortent, et nous vérifions auprès de nos élèves leur compréhension des mots-clés de l’histoire.  Nous pouvons solliciter le groupe ou l’élève individuellement</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B54473C-5BE0-4B55-B545-E1495982CBF6}" type="slidenum">
              <a:rPr lang="fr-CA" smtClean="0"/>
              <a:t>22</a:t>
            </a:fld>
            <a:endParaRPr lang="fr-CA"/>
          </a:p>
        </p:txBody>
      </p:sp>
    </p:spTree>
    <p:extLst>
      <p:ext uri="{BB962C8B-B14F-4D97-AF65-F5344CB8AC3E}">
        <p14:creationId xmlns:p14="http://schemas.microsoft.com/office/powerpoint/2010/main" val="320571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L’enseignant</a:t>
            </a:r>
            <a:r>
              <a:rPr lang="fr-CA" baseline="0" dirty="0" smtClean="0"/>
              <a:t> utilise des questions et des consignes pour garder les enfants concentrés sur la tâche.</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23</a:t>
            </a:fld>
            <a:endParaRPr lang="fr-CA"/>
          </a:p>
        </p:txBody>
      </p:sp>
    </p:spTree>
    <p:extLst>
      <p:ext uri="{BB962C8B-B14F-4D97-AF65-F5344CB8AC3E}">
        <p14:creationId xmlns:p14="http://schemas.microsoft.com/office/powerpoint/2010/main" val="1348451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L’enseignant</a:t>
            </a:r>
            <a:r>
              <a:rPr lang="fr-CA" baseline="0" dirty="0" smtClean="0"/>
              <a:t> pourra expliquer explicitement certaines stratégies d’apprentissage</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24</a:t>
            </a:fld>
            <a:endParaRPr lang="fr-CA"/>
          </a:p>
        </p:txBody>
      </p:sp>
    </p:spTree>
    <p:extLst>
      <p:ext uri="{BB962C8B-B14F-4D97-AF65-F5344CB8AC3E}">
        <p14:creationId xmlns:p14="http://schemas.microsoft.com/office/powerpoint/2010/main" val="131404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Passons au 2e et 3</a:t>
            </a:r>
            <a:r>
              <a:rPr lang="fr-CA" baseline="30000" dirty="0" smtClean="0"/>
              <a:t>e</a:t>
            </a:r>
            <a:r>
              <a:rPr lang="fr-CA" dirty="0" smtClean="0"/>
              <a:t> cycles du primaire</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25</a:t>
            </a:fld>
            <a:endParaRPr lang="fr-CA"/>
          </a:p>
        </p:txBody>
      </p:sp>
    </p:spTree>
    <p:extLst>
      <p:ext uri="{BB962C8B-B14F-4D97-AF65-F5344CB8AC3E}">
        <p14:creationId xmlns:p14="http://schemas.microsoft.com/office/powerpoint/2010/main" val="1240812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Au 2e et 3</a:t>
            </a:r>
            <a:r>
              <a:rPr lang="fr-CA" baseline="30000" dirty="0" smtClean="0"/>
              <a:t>e</a:t>
            </a:r>
            <a:r>
              <a:rPr lang="fr-CA" dirty="0" smtClean="0"/>
              <a:t> cycles, il y a 3 compétences, la C1,</a:t>
            </a:r>
            <a:r>
              <a:rPr lang="fr-CA" baseline="0" dirty="0" smtClean="0"/>
              <a:t> interagir en anglais, la C2, Réinvestir sa compréhension de textes lus et entendus, et la C3, écrire des textes.  La pondération varie quelque peu du 2</a:t>
            </a:r>
            <a:r>
              <a:rPr lang="fr-CA" baseline="30000" dirty="0" smtClean="0"/>
              <a:t>e</a:t>
            </a:r>
            <a:r>
              <a:rPr lang="fr-CA" baseline="0" dirty="0" smtClean="0"/>
              <a:t> au 3</a:t>
            </a:r>
            <a:r>
              <a:rPr lang="fr-CA" baseline="30000" dirty="0" smtClean="0"/>
              <a:t>e</a:t>
            </a:r>
            <a:r>
              <a:rPr lang="fr-CA" baseline="0" dirty="0" smtClean="0"/>
              <a:t> cycle.</a:t>
            </a:r>
          </a:p>
          <a:p>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26</a:t>
            </a:fld>
            <a:endParaRPr lang="fr-CA"/>
          </a:p>
        </p:txBody>
      </p:sp>
    </p:spTree>
    <p:extLst>
      <p:ext uri="{BB962C8B-B14F-4D97-AF65-F5344CB8AC3E}">
        <p14:creationId xmlns:p14="http://schemas.microsoft.com/office/powerpoint/2010/main" val="2892739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Les</a:t>
            </a:r>
            <a:r>
              <a:rPr lang="fr-CA" baseline="0" dirty="0" smtClean="0"/>
              <a:t> compétences sont séparées pour les reconnaître, comprendre et travailler individuellement.  Durant le travail de classe, une compétence prend le devant, mais les deux autres sont travaillées passivement.  De plus, l’enseignant qui veut travailler la compétence 2 ou 3 débutera toujours par une activation des méninges en compétence 1.</a:t>
            </a:r>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27</a:t>
            </a:fld>
            <a:endParaRPr lang="fr-CA"/>
          </a:p>
        </p:txBody>
      </p:sp>
    </p:spTree>
    <p:extLst>
      <p:ext uri="{BB962C8B-B14F-4D97-AF65-F5344CB8AC3E}">
        <p14:creationId xmlns:p14="http://schemas.microsoft.com/office/powerpoint/2010/main" val="1027292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smtClean="0"/>
              <a:t>La légende est différente pour les cycles 2 et 3.  Une flèche indique que (</a:t>
            </a:r>
            <a:r>
              <a:rPr lang="fr-CA" baseline="0" dirty="0" err="1" smtClean="0"/>
              <a:t>read</a:t>
            </a:r>
            <a:r>
              <a:rPr lang="fr-CA" baseline="0" dirty="0" smtClean="0"/>
              <a:t>), une étoile… (</a:t>
            </a:r>
            <a:r>
              <a:rPr lang="fr-CA" baseline="0" dirty="0" err="1" smtClean="0"/>
              <a:t>read</a:t>
            </a:r>
            <a:r>
              <a:rPr lang="fr-CA" baseline="0" dirty="0" smtClean="0"/>
              <a:t>) et le surligné en bleu (</a:t>
            </a:r>
            <a:r>
              <a:rPr lang="fr-CA" baseline="0" dirty="0" err="1" smtClean="0"/>
              <a:t>read</a:t>
            </a:r>
            <a:r>
              <a:rPr lang="fr-CA" baseline="0" dirty="0" smtClean="0"/>
              <a:t>)</a:t>
            </a:r>
          </a:p>
          <a:p>
            <a:r>
              <a:rPr lang="fr-CA" baseline="0" dirty="0" smtClean="0"/>
              <a:t>Dans la catégorie des conventions linguistiques, nous voyons qu’en 3</a:t>
            </a:r>
            <a:r>
              <a:rPr lang="fr-CA" baseline="30000" dirty="0" smtClean="0"/>
              <a:t>e</a:t>
            </a:r>
            <a:r>
              <a:rPr lang="fr-CA" baseline="0" dirty="0" smtClean="0"/>
              <a:t> année, une flèche nous indique l’élève travaillera sa capacité d’identifier et décrire brièvement des personnes, des personnages, des animaux, etc. avec le soutien et l’intervention de l’enseignant.</a:t>
            </a:r>
          </a:p>
          <a:p>
            <a:r>
              <a:rPr lang="fr-CA" baseline="0" dirty="0" smtClean="0"/>
              <a:t>En 4</a:t>
            </a:r>
            <a:r>
              <a:rPr lang="fr-CA" baseline="30000" dirty="0" smtClean="0"/>
              <a:t>e</a:t>
            </a:r>
            <a:r>
              <a:rPr lang="fr-CA" baseline="0" dirty="0" smtClean="0"/>
              <a:t> année, une étoile nous indique que l’élève devra le faire par lui-même à la fin de l’année scolaire</a:t>
            </a:r>
          </a:p>
          <a:p>
            <a:r>
              <a:rPr lang="fr-CA" baseline="0" dirty="0" smtClean="0"/>
              <a:t>En 5 et 6, l’élève réutilise cette connaissance, mais elle aura déjà été évaluée auparavant. </a:t>
            </a:r>
          </a:p>
          <a:p>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28</a:t>
            </a:fld>
            <a:endParaRPr lang="fr-CA"/>
          </a:p>
        </p:txBody>
      </p:sp>
    </p:spTree>
    <p:extLst>
      <p:ext uri="{BB962C8B-B14F-4D97-AF65-F5344CB8AC3E}">
        <p14:creationId xmlns:p14="http://schemas.microsoft.com/office/powerpoint/2010/main" val="2184090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Pour illustrer</a:t>
            </a:r>
            <a:r>
              <a:rPr lang="fr-CA" baseline="0" dirty="0" smtClean="0"/>
              <a:t> la démarche d’évaluation, n</a:t>
            </a:r>
            <a:r>
              <a:rPr lang="fr-CA" dirty="0" smtClean="0"/>
              <a:t>ous prendrons comme exemple une leçon sur les animaux</a:t>
            </a:r>
            <a:r>
              <a:rPr lang="fr-CA" baseline="0" dirty="0" smtClean="0"/>
              <a:t> de compagnie, qui pourrait être de 4</a:t>
            </a:r>
            <a:r>
              <a:rPr lang="fr-CA" baseline="30000" dirty="0" smtClean="0"/>
              <a:t>e</a:t>
            </a:r>
            <a:r>
              <a:rPr lang="fr-CA" baseline="0" dirty="0" smtClean="0"/>
              <a:t> année. Comment communiquer les objectifs d’apprentissage clairement et précisément? L’enseignant communiquera les critères de réussite aux élèves en début de leçon, et pourra y faire référence durant les activités et la pratique.</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29</a:t>
            </a:fld>
            <a:endParaRPr lang="fr-CA"/>
          </a:p>
        </p:txBody>
      </p:sp>
    </p:spTree>
    <p:extLst>
      <p:ext uri="{BB962C8B-B14F-4D97-AF65-F5344CB8AC3E}">
        <p14:creationId xmlns:p14="http://schemas.microsoft.com/office/powerpoint/2010/main" val="87887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Répondons à la première question: Pourquoi</a:t>
            </a:r>
            <a:r>
              <a:rPr lang="fr-CA" baseline="0" dirty="0" smtClean="0"/>
              <a:t> évaluer?</a:t>
            </a:r>
            <a:endParaRPr lang="fr-CA" dirty="0" smtClean="0"/>
          </a:p>
          <a:p>
            <a:r>
              <a:rPr lang="fr-CA" sz="1200" kern="1200" dirty="0" smtClean="0">
                <a:solidFill>
                  <a:schemeClr val="tx1"/>
                </a:solidFill>
                <a:effectLst/>
                <a:latin typeface="+mn-lt"/>
                <a:ea typeface="+mn-ea"/>
                <a:cs typeface="+mn-cs"/>
              </a:rPr>
              <a:t>L’évaluation a deux objectifs: soutenir les apprentissages et certifier les acquis.  L’évaluation est un processus qui nous accompagne du moment où nous commençons notre démarche d’enseignement au moment où nous la terminons.</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3</a:t>
            </a:fld>
            <a:endParaRPr lang="fr-CA"/>
          </a:p>
        </p:txBody>
      </p:sp>
    </p:spTree>
    <p:extLst>
      <p:ext uri="{BB962C8B-B14F-4D97-AF65-F5344CB8AC3E}">
        <p14:creationId xmlns:p14="http://schemas.microsoft.com/office/powerpoint/2010/main" val="132125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smtClean="0"/>
              <a:t>La</a:t>
            </a:r>
            <a:r>
              <a:rPr lang="fr-CA" sz="1200" baseline="0" dirty="0" smtClean="0"/>
              <a:t> </a:t>
            </a:r>
            <a:r>
              <a:rPr lang="fr-CA" sz="1200" dirty="0" smtClean="0"/>
              <a:t>compétence 1 est considérée la plus importante à travailler et pour laquelle vous allez offrir le plus de soutien en classe.</a:t>
            </a:r>
            <a:br>
              <a:rPr lang="fr-CA" sz="1200" dirty="0" smtClean="0"/>
            </a:br>
            <a:r>
              <a:rPr lang="fr-CA" sz="1200" dirty="0" smtClean="0"/>
              <a:t>En élicitant</a:t>
            </a:r>
            <a:r>
              <a:rPr lang="fr-CA" sz="1200" baseline="0" dirty="0" smtClean="0"/>
              <a:t> </a:t>
            </a:r>
            <a:r>
              <a:rPr lang="fr-CA" sz="1200" dirty="0" smtClean="0"/>
              <a:t> constamment du langage aux élèves, reliées au thème et au sujet de la classe. En posant des questions, et en demandant des informations, l’enseignant amène les élèves à pratiquer la compétence 1.</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smtClean="0"/>
              <a:t>L’enseignant élicite constamment du langage aux élèves, reliées au thème et au sujet de la classe. En posant des questions, et en demandant des informations, l’enseignant amène les élèves à pratiquer la compétence 1.</a:t>
            </a:r>
            <a:br>
              <a:rPr lang="fr-CA" sz="1200" dirty="0" smtClean="0"/>
            </a:br>
            <a:r>
              <a:rPr lang="fr-CA" sz="1200" dirty="0" smtClean="0"/>
              <a:t>De plus, l’enseignant organise des opportunités de pratique, que ce soit des échanges d’information, des opportunités de partager, des jeux à réponse oral.</a:t>
            </a:r>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30</a:t>
            </a:fld>
            <a:endParaRPr lang="fr-CA"/>
          </a:p>
        </p:txBody>
      </p:sp>
    </p:spTree>
    <p:extLst>
      <p:ext uri="{BB962C8B-B14F-4D97-AF65-F5344CB8AC3E}">
        <p14:creationId xmlns:p14="http://schemas.microsoft.com/office/powerpoint/2010/main" val="388959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Nul besoin de réinventer la roue par contre, puisque les cahiers d’activités approuvés par le MEES sont</a:t>
            </a:r>
            <a:r>
              <a:rPr lang="fr-CA" baseline="0" dirty="0" smtClean="0"/>
              <a:t> structurés en fonction des attentes d’apprentissages établis pour chaque cycle et niveau.  Il suffit de s’apprivoiser le guide de l’enseignant.</a:t>
            </a:r>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31</a:t>
            </a:fld>
            <a:endParaRPr lang="fr-CA"/>
          </a:p>
        </p:txBody>
      </p:sp>
    </p:spTree>
    <p:extLst>
      <p:ext uri="{BB962C8B-B14F-4D97-AF65-F5344CB8AC3E}">
        <p14:creationId xmlns:p14="http://schemas.microsoft.com/office/powerpoint/2010/main" val="2333746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En conclusion,</a:t>
            </a:r>
            <a:r>
              <a:rPr lang="fr-CA" sz="1200" kern="1200" baseline="0" dirty="0" smtClean="0">
                <a:solidFill>
                  <a:schemeClr val="tx1"/>
                </a:solidFill>
                <a:effectLst/>
                <a:latin typeface="+mn-lt"/>
                <a:ea typeface="+mn-ea"/>
                <a:cs typeface="+mn-cs"/>
              </a:rPr>
              <a:t> une évaluation juste et précise sera atteinte si l’enseignant suit une démarche planifiée et consulte les documents ministériels prescrits. </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32</a:t>
            </a:fld>
            <a:endParaRPr lang="fr-CA"/>
          </a:p>
        </p:txBody>
      </p:sp>
    </p:spTree>
    <p:extLst>
      <p:ext uri="{BB962C8B-B14F-4D97-AF65-F5344CB8AC3E}">
        <p14:creationId xmlns:p14="http://schemas.microsoft.com/office/powerpoint/2010/main" val="1632196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Voici</a:t>
            </a:r>
            <a:r>
              <a:rPr lang="fr-CA" baseline="0" dirty="0" smtClean="0"/>
              <a:t> les ressources qui pourront vous aider lors de votre enseignement</a:t>
            </a:r>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33</a:t>
            </a:fld>
            <a:endParaRPr lang="fr-CA"/>
          </a:p>
        </p:txBody>
      </p:sp>
    </p:spTree>
    <p:extLst>
      <p:ext uri="{BB962C8B-B14F-4D97-AF65-F5344CB8AC3E}">
        <p14:creationId xmlns:p14="http://schemas.microsoft.com/office/powerpoint/2010/main" val="452908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Pour plus d’information, n’hésitez pas à</a:t>
            </a:r>
            <a:r>
              <a:rPr lang="fr-CA" baseline="0" dirty="0" smtClean="0"/>
              <a:t> contacter le bureau des services pédagogiques</a:t>
            </a:r>
            <a:endParaRPr lang="en-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34</a:t>
            </a:fld>
            <a:endParaRPr lang="fr-CA"/>
          </a:p>
        </p:txBody>
      </p:sp>
    </p:spTree>
    <p:extLst>
      <p:ext uri="{BB962C8B-B14F-4D97-AF65-F5344CB8AC3E}">
        <p14:creationId xmlns:p14="http://schemas.microsoft.com/office/powerpoint/2010/main" val="37229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Que voulons-nous dire par soutenir les apprentissages? Simplement que l’enseignant accompagne l’élève dans son acquisition de connaissances et développement des compétences. Après avoir donné aux élèves des critères concis quant aux attentes pédagogiques, ce sera à l’aide de moments d’explication, de pratique et d’activités que l’enseignant donnera des rétroactions variées pour informer les élèves sur leur rendement.  Grâce à ces rétroactions, l’élève pourra ajuster sa</a:t>
            </a:r>
            <a:r>
              <a:rPr lang="fr-CA" sz="1200" kern="1200" baseline="0" dirty="0" smtClean="0">
                <a:solidFill>
                  <a:schemeClr val="tx1"/>
                </a:solidFill>
                <a:effectLst/>
                <a:latin typeface="+mn-lt"/>
                <a:ea typeface="+mn-ea"/>
                <a:cs typeface="+mn-cs"/>
              </a:rPr>
              <a:t> manifestation de compréhension</a:t>
            </a:r>
            <a:r>
              <a:rPr lang="fr-CA" sz="1200" kern="1200" dirty="0" smtClean="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4</a:t>
            </a:fld>
            <a:endParaRPr lang="fr-CA"/>
          </a:p>
        </p:txBody>
      </p:sp>
    </p:spTree>
    <p:extLst>
      <p:ext uri="{BB962C8B-B14F-4D97-AF65-F5344CB8AC3E}">
        <p14:creationId xmlns:p14="http://schemas.microsoft.com/office/powerpoint/2010/main" val="96048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smtClean="0">
                <a:solidFill>
                  <a:schemeClr val="tx1"/>
                </a:solidFill>
                <a:effectLst/>
                <a:latin typeface="+mn-lt"/>
                <a:ea typeface="+mn-ea"/>
                <a:cs typeface="+mn-cs"/>
              </a:rPr>
              <a:t>Lorsque l’enseignant jugera que ses élèves ont eu suffisamment le temps de pratiquer et acquérir des connaissances, il sera le temps d’évaluer, selon les mêmes critères, la manifestation</a:t>
            </a:r>
            <a:r>
              <a:rPr lang="fr-CA" sz="1200" kern="1200" baseline="0" dirty="0" smtClean="0">
                <a:solidFill>
                  <a:schemeClr val="tx1"/>
                </a:solidFill>
                <a:effectLst/>
                <a:latin typeface="+mn-lt"/>
                <a:ea typeface="+mn-ea"/>
                <a:cs typeface="+mn-cs"/>
              </a:rPr>
              <a:t> d’acquisition des compétences </a:t>
            </a:r>
            <a:r>
              <a:rPr lang="fr-CA" sz="1200" kern="1200" dirty="0" smtClean="0">
                <a:solidFill>
                  <a:schemeClr val="tx1"/>
                </a:solidFill>
                <a:effectLst/>
                <a:latin typeface="+mn-lt"/>
                <a:ea typeface="+mn-ea"/>
                <a:cs typeface="+mn-cs"/>
              </a:rPr>
              <a:t>des élèves et de certifier leur acquis.</a:t>
            </a:r>
            <a:endParaRPr lang="fr-CA" dirty="0" smtClean="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5</a:t>
            </a:fld>
            <a:endParaRPr lang="fr-CA"/>
          </a:p>
        </p:txBody>
      </p:sp>
    </p:spTree>
    <p:extLst>
      <p:ext uri="{BB962C8B-B14F-4D97-AF65-F5344CB8AC3E}">
        <p14:creationId xmlns:p14="http://schemas.microsoft.com/office/powerpoint/2010/main" val="161027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L’évaluation n’est pas un processus à part de l’enseignement.  L’évaluation fait partie intégrale de la démarche d’enseignement.</a:t>
            </a:r>
          </a:p>
          <a:p>
            <a:r>
              <a:rPr lang="fr-CA" sz="1200" kern="1200" dirty="0" smtClean="0">
                <a:solidFill>
                  <a:schemeClr val="tx1"/>
                </a:solidFill>
                <a:effectLst/>
                <a:latin typeface="+mn-lt"/>
                <a:ea typeface="+mn-ea"/>
                <a:cs typeface="+mn-cs"/>
              </a:rPr>
              <a:t>Les activités d’apprentissage sont planifiées et le travail se fait en classe.</a:t>
            </a:r>
          </a:p>
          <a:p>
            <a:r>
              <a:rPr lang="fr-CA" sz="1200" kern="1200" dirty="0" smtClean="0">
                <a:solidFill>
                  <a:schemeClr val="tx1"/>
                </a:solidFill>
                <a:effectLst/>
                <a:latin typeface="+mn-lt"/>
                <a:ea typeface="+mn-ea"/>
                <a:cs typeface="+mn-cs"/>
              </a:rPr>
              <a:t>Durant les apprentissages, l’enseignant soutiendra les élèves en leur offrant des rétroactions variées.  Ces rétroactions ont pour but d’aider les élèves à ajuster leurs</a:t>
            </a:r>
            <a:r>
              <a:rPr lang="fr-CA" sz="1200" kern="1200" baseline="0" dirty="0" smtClean="0">
                <a:solidFill>
                  <a:schemeClr val="tx1"/>
                </a:solidFill>
                <a:effectLst/>
                <a:latin typeface="+mn-lt"/>
                <a:ea typeface="+mn-ea"/>
                <a:cs typeface="+mn-cs"/>
              </a:rPr>
              <a:t> manifestations de compréhension</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Les élèves, quant à eux, et lors leurs rétroactions, donneront de l’information vital à l’enseignant pour que celui-ci puisse ajuster son enseignement.</a:t>
            </a:r>
          </a:p>
          <a:p>
            <a:r>
              <a:rPr lang="fr-CA" sz="1200" kern="1200" dirty="0" smtClean="0">
                <a:solidFill>
                  <a:schemeClr val="tx1"/>
                </a:solidFill>
                <a:effectLst/>
                <a:latin typeface="+mn-lt"/>
                <a:ea typeface="+mn-ea"/>
                <a:cs typeface="+mn-cs"/>
              </a:rPr>
              <a:t>Il arrivera un moment où l’enseignant jugera le moment opportun pour évaluer les apprentissages et certifier les acquis.  Une fois cette période d’évaluation terminée, une prochaine commence et suit la même démarche.</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6</a:t>
            </a:fld>
            <a:endParaRPr lang="fr-CA"/>
          </a:p>
        </p:txBody>
      </p:sp>
    </p:spTree>
    <p:extLst>
      <p:ext uri="{BB962C8B-B14F-4D97-AF65-F5344CB8AC3E}">
        <p14:creationId xmlns:p14="http://schemas.microsoft.com/office/powerpoint/2010/main" val="2240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La rétroaction est essentielle pour informer, stimuler et enseigner l’élève.  La rétroaction aide l’élève à</a:t>
            </a:r>
            <a:r>
              <a:rPr lang="fr-CA" baseline="0" dirty="0" smtClean="0"/>
              <a:t> se situer et lui donne les habilités pour se responsabiliser de leurs apprentissages. Certaines rétroactions viseront à améliorer la performance dans les compétences d’une matière</a:t>
            </a:r>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7</a:t>
            </a:fld>
            <a:endParaRPr lang="fr-CA"/>
          </a:p>
        </p:txBody>
      </p:sp>
    </p:spTree>
    <p:extLst>
      <p:ext uri="{BB962C8B-B14F-4D97-AF65-F5344CB8AC3E}">
        <p14:creationId xmlns:p14="http://schemas.microsoft.com/office/powerpoint/2010/main" val="146904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t>D’autres soutiendrons l’acquisition des compétences transversales.  </a:t>
            </a:r>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8</a:t>
            </a:fld>
            <a:endParaRPr lang="fr-CA"/>
          </a:p>
        </p:txBody>
      </p:sp>
    </p:spTree>
    <p:extLst>
      <p:ext uri="{BB962C8B-B14F-4D97-AF65-F5344CB8AC3E}">
        <p14:creationId xmlns:p14="http://schemas.microsoft.com/office/powerpoint/2010/main" val="332440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Voici la</a:t>
            </a:r>
            <a:r>
              <a:rPr lang="fr-CA" baseline="0" dirty="0" smtClean="0"/>
              <a:t> deuxième question , Quels documents doivent être consultés?</a:t>
            </a:r>
            <a:endParaRPr lang="fr-CA" dirty="0" smtClean="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9</a:t>
            </a:fld>
            <a:endParaRPr lang="fr-CA"/>
          </a:p>
        </p:txBody>
      </p:sp>
    </p:spTree>
    <p:extLst>
      <p:ext uri="{BB962C8B-B14F-4D97-AF65-F5344CB8AC3E}">
        <p14:creationId xmlns:p14="http://schemas.microsoft.com/office/powerpoint/2010/main" val="129048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2020-06-01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68884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2020-06-01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128079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2020-06-01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213205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2020-06-01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519423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2020-06-01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259988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D0E992A5-C02D-4EB0-9D54-B8AC48BC0BAF}" type="datetimeFigureOut">
              <a:rPr lang="fr-CA" smtClean="0"/>
              <a:t>2020-06-01</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396559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D0E992A5-C02D-4EB0-9D54-B8AC48BC0BAF}" type="datetimeFigureOut">
              <a:rPr lang="fr-CA" smtClean="0"/>
              <a:t>2020-06-01</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96196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2"/>
          <p:cNvSpPr>
            <a:spLocks noGrp="1"/>
          </p:cNvSpPr>
          <p:nvPr>
            <p:ph type="dt" sz="half" idx="10"/>
          </p:nvPr>
        </p:nvSpPr>
        <p:spPr/>
        <p:txBody>
          <a:bodyPr/>
          <a:lstStyle/>
          <a:p>
            <a:fld id="{D0E992A5-C02D-4EB0-9D54-B8AC48BC0BAF}" type="datetimeFigureOut">
              <a:rPr lang="fr-CA" smtClean="0"/>
              <a:t>2020-06-01</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322311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0E992A5-C02D-4EB0-9D54-B8AC48BC0BAF}" type="datetimeFigureOut">
              <a:rPr lang="fr-CA" smtClean="0"/>
              <a:t>2020-06-01</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132352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0E992A5-C02D-4EB0-9D54-B8AC48BC0BAF}" type="datetimeFigureOut">
              <a:rPr lang="fr-CA" smtClean="0"/>
              <a:t>2020-06-01</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1757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0E992A5-C02D-4EB0-9D54-B8AC48BC0BAF}" type="datetimeFigureOut">
              <a:rPr lang="fr-CA" smtClean="0"/>
              <a:t>2020-06-01</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258209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992A5-C02D-4EB0-9D54-B8AC48BC0BAF}" type="datetimeFigureOut">
              <a:rPr lang="fr-CA" smtClean="0"/>
              <a:t>2020-06-01</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5AD34-DE05-40D2-9AC4-D6484FCE94B9}" type="slidenum">
              <a:rPr lang="fr-CA" smtClean="0"/>
              <a:t>‹N°›</a:t>
            </a:fld>
            <a:endParaRPr lang="fr-CA"/>
          </a:p>
        </p:txBody>
      </p:sp>
    </p:spTree>
    <p:extLst>
      <p:ext uri="{BB962C8B-B14F-4D97-AF65-F5344CB8AC3E}">
        <p14:creationId xmlns:p14="http://schemas.microsoft.com/office/powerpoint/2010/main" val="59930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education.gouv.qc.ca/fileadmin/site_web/documents/education/jeunes/pfeq/CE_PFEQ_anglais-langue-seconde-primaire_2011.pdf" TargetMode="External"/><Relationship Id="rId13"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5.png"/><Relationship Id="rId12" Type="http://schemas.openxmlformats.org/officeDocument/2006/relationships/hyperlink" Target="http://www.education.gouv.qc.ca/fileadmin/site_web/documents/education/jeunes/pfeq/PFEQ_anglais-langue-seconde-2e-3e-cycles-primaire.pdf" TargetMode="External"/><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hyperlink" Target="http://www.education.gouv.qc.ca/fileadmin/site_web/documents/education/jeunes/pfeq/PFEQ_anglais-langue-seconde-primaire_2006.pdf" TargetMode="External"/><Relationship Id="rId11" Type="http://schemas.openxmlformats.org/officeDocument/2006/relationships/image" Target="../media/image7.PNG"/><Relationship Id="rId5" Type="http://schemas.openxmlformats.org/officeDocument/2006/relationships/notesSlide" Target="../notesSlides/notesSlide10.xml"/><Relationship Id="rId15" Type="http://schemas.openxmlformats.org/officeDocument/2006/relationships/image" Target="../media/image2.png"/><Relationship Id="rId10" Type="http://schemas.openxmlformats.org/officeDocument/2006/relationships/hyperlink" Target="http://www.education.gouv.qc.ca/fileadmin/site_web/documents/education/jeunes/pfeq/PDA_PFEQ_anglais-langue-seconde-primaire_2009.pdf" TargetMode="External"/><Relationship Id="rId4" Type="http://schemas.openxmlformats.org/officeDocument/2006/relationships/slideLayout" Target="../slideLayouts/slideLayout7.xml"/><Relationship Id="rId9" Type="http://schemas.openxmlformats.org/officeDocument/2006/relationships/image" Target="../media/image6.png"/><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13.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7.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6.m4a"/><Relationship Id="rId7" Type="http://schemas.openxmlformats.org/officeDocument/2006/relationships/image" Target="../media/image16.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notesSlide" Target="../notesSlides/notesSlide16.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21.JP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23.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m4a"/><Relationship Id="rId7" Type="http://schemas.openxmlformats.org/officeDocument/2006/relationships/image" Target="../media/image26.PNG"/><Relationship Id="rId2" Type="http://schemas.microsoft.com/office/2007/relationships/media" Target="../media/media24.m4a"/><Relationship Id="rId1" Type="http://schemas.openxmlformats.org/officeDocument/2006/relationships/tags" Target="../tags/tag17.xml"/><Relationship Id="rId6" Type="http://schemas.openxmlformats.org/officeDocument/2006/relationships/image" Target="../media/image25.PN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8.m4a"/><Relationship Id="rId7" Type="http://schemas.openxmlformats.org/officeDocument/2006/relationships/image" Target="../media/image29.PNG"/><Relationship Id="rId12"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19.xml"/><Relationship Id="rId6" Type="http://schemas.openxmlformats.org/officeDocument/2006/relationships/image" Target="../media/image28.PNG"/><Relationship Id="rId11" Type="http://schemas.openxmlformats.org/officeDocument/2006/relationships/image" Target="../media/image4.png"/><Relationship Id="rId5" Type="http://schemas.openxmlformats.org/officeDocument/2006/relationships/notesSlide" Target="../notesSlides/notesSlide28.xml"/><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9.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0.m4a"/><Relationship Id="rId7" Type="http://schemas.openxmlformats.org/officeDocument/2006/relationships/image" Target="../media/image32.PNG"/><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30.xml"/><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audio" Target="../media/media31.m4a"/><Relationship Id="rId7" Type="http://schemas.openxmlformats.org/officeDocument/2006/relationships/image" Target="../media/image4.png"/><Relationship Id="rId2" Type="http://schemas.microsoft.com/office/2007/relationships/media" Target="../media/media31.m4a"/><Relationship Id="rId1" Type="http://schemas.openxmlformats.org/officeDocument/2006/relationships/tags" Target="../tags/tag21.xml"/><Relationship Id="rId6" Type="http://schemas.openxmlformats.org/officeDocument/2006/relationships/image" Target="../media/image35.PNG"/><Relationship Id="rId5" Type="http://schemas.openxmlformats.org/officeDocument/2006/relationships/notesSlide" Target="../notesSlides/notesSlide31.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www.education.gouv.qc.ca/fileadmin/site_web/documents/education/jeunes/pfeq/PDA_PFEQ_anglais-langue-seconde-primaire_2009.pdf" TargetMode="External"/><Relationship Id="rId3" Type="http://schemas.openxmlformats.org/officeDocument/2006/relationships/slideLayout" Target="../slideLayouts/slideLayout7.xml"/><Relationship Id="rId7" Type="http://schemas.openxmlformats.org/officeDocument/2006/relationships/hyperlink" Target="http://www.education.gouv.qc.ca/fileadmin/site_web/documents/education/jeunes/pfeq/PFEQ_anglais-langue-seconde-primaire_2006.pdf" TargetMode="External"/><Relationship Id="rId12" Type="http://schemas.openxmlformats.org/officeDocument/2006/relationships/image" Target="../media/image6.png"/><Relationship Id="rId17" Type="http://schemas.openxmlformats.org/officeDocument/2006/relationships/image" Target="../media/image2.png"/><Relationship Id="rId2" Type="http://schemas.openxmlformats.org/officeDocument/2006/relationships/audio" Target="../media/media33.m4a"/><Relationship Id="rId16" Type="http://schemas.openxmlformats.org/officeDocument/2006/relationships/image" Target="../media/image39.JPG"/><Relationship Id="rId1" Type="http://schemas.microsoft.com/office/2007/relationships/media" Target="../media/media33.m4a"/><Relationship Id="rId6" Type="http://schemas.openxmlformats.org/officeDocument/2006/relationships/image" Target="../media/image38.png"/><Relationship Id="rId11" Type="http://schemas.openxmlformats.org/officeDocument/2006/relationships/hyperlink" Target="http://www.education.gouv.qc.ca/fileadmin/site_web/documents/education/jeunes/pfeq/CE_PFEQ_anglais-langue-seconde-primaire_2011.pdf" TargetMode="External"/><Relationship Id="rId5" Type="http://schemas.openxmlformats.org/officeDocument/2006/relationships/hyperlink" Target="http://cybersavoir.csdm.qc.ca/esl-elementary/" TargetMode="External"/><Relationship Id="rId15" Type="http://schemas.openxmlformats.org/officeDocument/2006/relationships/hyperlink" Target="http://cybersavoir.csdm.qc.ca/blog/category/ressources-numeriques/" TargetMode="External"/><Relationship Id="rId10" Type="http://schemas.openxmlformats.org/officeDocument/2006/relationships/image" Target="../media/image8.png"/><Relationship Id="rId4" Type="http://schemas.openxmlformats.org/officeDocument/2006/relationships/notesSlide" Target="../notesSlides/notesSlide33.xml"/><Relationship Id="rId9" Type="http://schemas.openxmlformats.org/officeDocument/2006/relationships/hyperlink" Target="http://www.education.gouv.qc.ca/fileadmin/site_web/documents/education/jeunes/pfeq/PFEQ_anglais-langue-seconde-2e-3e-cycles-primaire.pdf" TargetMode="External"/><Relationship Id="rId1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V="1">
            <a:off x="0" y="5221357"/>
            <a:ext cx="12192000" cy="82163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p:cNvSpPr txBox="1"/>
          <p:nvPr/>
        </p:nvSpPr>
        <p:spPr>
          <a:xfrm>
            <a:off x="0" y="2352589"/>
            <a:ext cx="1217558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4800" dirty="0" smtClean="0">
                <a:solidFill>
                  <a:schemeClr val="accent1">
                    <a:lumMod val="50000"/>
                  </a:schemeClr>
                </a:solidFill>
                <a:latin typeface="Calibri" panose="020F0502020204030204" pitchFamily="34" charset="0"/>
                <a:cs typeface="Calibri" panose="020F0502020204030204" pitchFamily="34" charset="0"/>
              </a:rPr>
              <a:t>ÉVALUATION DES APPRENTISSAGES EN ANGLAIS LANGUE SECONDE,  AU PRIMAIRE</a:t>
            </a:r>
            <a:endParaRPr lang="fr-CA" sz="4800" dirty="0">
              <a:solidFill>
                <a:schemeClr val="accent1">
                  <a:lumMod val="50000"/>
                </a:schemeClr>
              </a:solidFill>
              <a:latin typeface="Calibri" panose="020F0502020204030204" pitchFamily="34" charset="0"/>
              <a:cs typeface="Calibri" panose="020F0502020204030204" pitchFamily="34" charset="0"/>
            </a:endParaRPr>
          </a:p>
        </p:txBody>
      </p:sp>
      <p:sp>
        <p:nvSpPr>
          <p:cNvPr id="4" name="Rectangle 3"/>
          <p:cNvSpPr/>
          <p:nvPr/>
        </p:nvSpPr>
        <p:spPr>
          <a:xfrm>
            <a:off x="5974812" y="3244334"/>
            <a:ext cx="254233" cy="369332"/>
          </a:xfrm>
          <a:prstGeom prst="rect">
            <a:avLst/>
          </a:prstGeom>
        </p:spPr>
        <p:txBody>
          <a:bodyPr wrap="square">
            <a:spAutoFit/>
          </a:bodyPr>
          <a:lstStyle/>
          <a:p>
            <a:r>
              <a:rPr lang="en-CA" b="0" i="0" dirty="0" smtClean="0">
                <a:solidFill>
                  <a:srgbClr val="000000"/>
                </a:solidFill>
                <a:effectLst/>
                <a:latin typeface="Times New Roman" panose="02020603050405020304" pitchFamily="18" charset="0"/>
              </a:rPr>
              <a:t> </a:t>
            </a:r>
            <a:endParaRPr lang="en-CA" dirty="0"/>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441" y="206955"/>
            <a:ext cx="2884673" cy="1218954"/>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502635"/>
      </p:ext>
    </p:extLst>
  </p:cSld>
  <p:clrMapOvr>
    <a:masterClrMapping/>
  </p:clrMapOvr>
  <mc:AlternateContent xmlns:mc="http://schemas.openxmlformats.org/markup-compatibility/2006" xmlns:p14="http://schemas.microsoft.com/office/powerpoint/2010/main">
    <mc:Choice Requires="p14">
      <p:transition spd="med" p14:dur="700" advClick="0" advTm="7984">
        <p:fade/>
      </p:transition>
    </mc:Choice>
    <mc:Fallback xmlns="">
      <p:transition spd="med" advClick="0" advTm="7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à coins arrondis 12"/>
          <p:cNvSpPr/>
          <p:nvPr/>
        </p:nvSpPr>
        <p:spPr>
          <a:xfrm>
            <a:off x="3440329" y="325009"/>
            <a:ext cx="5886450" cy="720454"/>
          </a:xfrm>
          <a:prstGeom prst="roundRect">
            <a:avLst/>
          </a:prstGeom>
          <a:solidFill>
            <a:srgbClr val="92D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Rectangle à coins arrondis 2"/>
          <p:cNvSpPr/>
          <p:nvPr/>
        </p:nvSpPr>
        <p:spPr>
          <a:xfrm>
            <a:off x="416354" y="1379418"/>
            <a:ext cx="3023975" cy="1816656"/>
          </a:xfrm>
          <a:prstGeom prst="roundRect">
            <a:avLst/>
          </a:prstGeom>
          <a:solidFill>
            <a:srgbClr val="92D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002060"/>
                </a:solidFill>
              </a:rPr>
              <a:t>Programme de formation</a:t>
            </a:r>
            <a:endParaRPr lang="fr-CA" sz="2400" dirty="0">
              <a:solidFill>
                <a:srgbClr val="002060"/>
              </a:solidFill>
            </a:endParaRPr>
          </a:p>
        </p:txBody>
      </p:sp>
      <p:sp>
        <p:nvSpPr>
          <p:cNvPr id="4" name="Plus 3"/>
          <p:cNvSpPr/>
          <p:nvPr/>
        </p:nvSpPr>
        <p:spPr>
          <a:xfrm>
            <a:off x="3559960" y="1842266"/>
            <a:ext cx="914400" cy="914400"/>
          </a:xfrm>
          <a:prstGeom prst="math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à coins arrondis 4"/>
          <p:cNvSpPr/>
          <p:nvPr/>
        </p:nvSpPr>
        <p:spPr>
          <a:xfrm>
            <a:off x="8598794" y="1302373"/>
            <a:ext cx="3079874" cy="1816656"/>
          </a:xfrm>
          <a:prstGeom prst="roundRect">
            <a:avLst/>
          </a:prstGeom>
          <a:solidFill>
            <a:srgbClr val="92D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002060"/>
                </a:solidFill>
              </a:rPr>
              <a:t>Progression des apprentissages</a:t>
            </a:r>
            <a:endParaRPr lang="fr-CA" sz="2400" dirty="0">
              <a:solidFill>
                <a:srgbClr val="002060"/>
              </a:solidFill>
            </a:endParaRPr>
          </a:p>
        </p:txBody>
      </p:sp>
      <p:sp>
        <p:nvSpPr>
          <p:cNvPr id="6" name="Plus 5"/>
          <p:cNvSpPr/>
          <p:nvPr/>
        </p:nvSpPr>
        <p:spPr>
          <a:xfrm>
            <a:off x="7633252" y="1830546"/>
            <a:ext cx="914400" cy="914400"/>
          </a:xfrm>
          <a:prstGeom prst="mathPlus">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à coins arrondis 6"/>
          <p:cNvSpPr/>
          <p:nvPr/>
        </p:nvSpPr>
        <p:spPr>
          <a:xfrm>
            <a:off x="4629847" y="1302373"/>
            <a:ext cx="2952263" cy="1816656"/>
          </a:xfrm>
          <a:prstGeom prst="roundRect">
            <a:avLst/>
          </a:prstGeom>
          <a:solidFill>
            <a:srgbClr val="92D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002060"/>
                </a:solidFill>
              </a:rPr>
              <a:t>Cadre d’évaluation</a:t>
            </a:r>
            <a:endParaRPr lang="fr-CA" sz="2400" dirty="0">
              <a:solidFill>
                <a:srgbClr val="002060"/>
              </a:solidFill>
            </a:endParaRPr>
          </a:p>
        </p:txBody>
      </p:sp>
      <p:sp>
        <p:nvSpPr>
          <p:cNvPr id="8" name="Rectangle 7"/>
          <p:cNvSpPr/>
          <p:nvPr/>
        </p:nvSpPr>
        <p:spPr>
          <a:xfrm>
            <a:off x="3440329" y="503280"/>
            <a:ext cx="5778857" cy="523220"/>
          </a:xfrm>
          <a:prstGeom prst="rect">
            <a:avLst/>
          </a:prstGeom>
        </p:spPr>
        <p:txBody>
          <a:bodyPr wrap="square">
            <a:spAutoFit/>
          </a:bodyPr>
          <a:lstStyle/>
          <a:p>
            <a:pPr algn="ctr"/>
            <a:r>
              <a:rPr lang="fr-FR" sz="2800" dirty="0" smtClean="0">
                <a:ln w="0"/>
                <a:solidFill>
                  <a:schemeClr val="accent1">
                    <a:lumMod val="50000"/>
                  </a:schemeClr>
                </a:solidFill>
                <a:effectLst>
                  <a:outerShdw blurRad="38100" dist="19050" dir="2700000" algn="tl" rotWithShape="0">
                    <a:schemeClr val="dk1">
                      <a:alpha val="40000"/>
                    </a:schemeClr>
                  </a:outerShdw>
                </a:effectLst>
              </a:rPr>
              <a:t>DOCUMENTS MINISTÉRIELS À L’APPUI</a:t>
            </a:r>
            <a:endParaRPr lang="fr-FR" sz="2800" dirty="0">
              <a:ln w="0"/>
              <a:solidFill>
                <a:schemeClr val="accent1">
                  <a:lumMod val="50000"/>
                </a:schemeClr>
              </a:solidFill>
              <a:effectLst>
                <a:outerShdw blurRad="38100" dist="19050" dir="2700000" algn="tl" rotWithShape="0">
                  <a:schemeClr val="dk1">
                    <a:alpha val="40000"/>
                  </a:schemeClr>
                </a:outerShdw>
              </a:effectLst>
            </a:endParaRPr>
          </a:p>
        </p:txBody>
      </p:sp>
      <p:sp>
        <p:nvSpPr>
          <p:cNvPr id="9" name="Flèche droite 8"/>
          <p:cNvSpPr/>
          <p:nvPr/>
        </p:nvSpPr>
        <p:spPr>
          <a:xfrm rot="5400000">
            <a:off x="1574521" y="3156766"/>
            <a:ext cx="707639" cy="906503"/>
          </a:xfrm>
          <a:prstGeom prst="rightArrow">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lèche droite 9"/>
          <p:cNvSpPr/>
          <p:nvPr/>
        </p:nvSpPr>
        <p:spPr>
          <a:xfrm rot="5400000">
            <a:off x="9784911" y="3156767"/>
            <a:ext cx="707639" cy="906503"/>
          </a:xfrm>
          <a:prstGeom prst="rightArrow">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Flèche droite 10"/>
          <p:cNvSpPr/>
          <p:nvPr/>
        </p:nvSpPr>
        <p:spPr>
          <a:xfrm rot="5400000">
            <a:off x="5786286" y="3156767"/>
            <a:ext cx="707639" cy="906503"/>
          </a:xfrm>
          <a:prstGeom prst="rightArrow">
            <a:avLst/>
          </a:prstGeom>
          <a:solidFill>
            <a:srgbClr val="0894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Image 1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64" y="4083932"/>
            <a:ext cx="1934119" cy="1458307"/>
          </a:xfrm>
          <a:prstGeom prst="rect">
            <a:avLst/>
          </a:prstGeom>
          <a:ln>
            <a:solidFill>
              <a:schemeClr val="accent1">
                <a:lumMod val="75000"/>
              </a:schemeClr>
            </a:solidFill>
          </a:ln>
        </p:spPr>
      </p:pic>
      <p:pic>
        <p:nvPicPr>
          <p:cNvPr id="14" name="Image 13">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8172" y="4132429"/>
            <a:ext cx="3043869" cy="2107519"/>
          </a:xfrm>
          <a:prstGeom prst="rect">
            <a:avLst/>
          </a:prstGeom>
          <a:ln>
            <a:solidFill>
              <a:schemeClr val="accent1">
                <a:lumMod val="75000"/>
              </a:schemeClr>
            </a:solidFill>
          </a:ln>
        </p:spPr>
      </p:pic>
      <p:pic>
        <p:nvPicPr>
          <p:cNvPr id="15" name="Image 14">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7652" y="4083932"/>
            <a:ext cx="3189465" cy="2106007"/>
          </a:xfrm>
          <a:prstGeom prst="rect">
            <a:avLst/>
          </a:prstGeom>
          <a:ln>
            <a:solidFill>
              <a:schemeClr val="accent1">
                <a:lumMod val="75000"/>
              </a:schemeClr>
            </a:solidFill>
          </a:ln>
        </p:spPr>
      </p:pic>
      <p:pic>
        <p:nvPicPr>
          <p:cNvPr id="16" name="Image 15">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flipV="1">
            <a:off x="2204290" y="4061861"/>
            <a:ext cx="2171666" cy="1480378"/>
          </a:xfrm>
          <a:prstGeom prst="rect">
            <a:avLst/>
          </a:prstGeom>
          <a:ln>
            <a:solidFill>
              <a:schemeClr val="accent1">
                <a:lumMod val="75000"/>
              </a:schemeClr>
            </a:solidFill>
          </a:ln>
        </p:spPr>
      </p:pic>
      <p:pic>
        <p:nvPicPr>
          <p:cNvPr id="18" name="Imag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502" y="6136050"/>
            <a:ext cx="1147814" cy="485023"/>
          </a:xfrm>
          <a:prstGeom prst="rect">
            <a:avLst/>
          </a:prstGeom>
        </p:spPr>
      </p:pic>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52596427"/>
      </p:ext>
    </p:extLst>
  </p:cSld>
  <p:clrMapOvr>
    <a:masterClrMapping/>
  </p:clrMapOvr>
  <mc:AlternateContent xmlns:mc="http://schemas.openxmlformats.org/markup-compatibility/2006" xmlns:p14="http://schemas.microsoft.com/office/powerpoint/2010/main">
    <mc:Choice Requires="p14">
      <p:transition spd="med" p14:dur="700" advTm="11271">
        <p:fade/>
      </p:transition>
    </mc:Choice>
    <mc:Fallback xmlns="">
      <p:transition spd="med" advTm="112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ésultat de recherche d'images pour &quot;bullseye &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 name="AutoShape 4" descr="Résultat de recherche d'images pour &quot;bullseye &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 name="AutoShape 6" descr="Résultat de recherche d'images pour &quot;bullseye &quot;"/>
          <p:cNvSpPr>
            <a:spLocks noChangeAspect="1" noChangeArrowheads="1"/>
          </p:cNvSpPr>
          <p:nvPr/>
        </p:nvSpPr>
        <p:spPr bwMode="auto">
          <a:xfrm>
            <a:off x="460374" y="160337"/>
            <a:ext cx="7362825" cy="7362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032" name="Picture 8" descr="Résultat de recherche d'images pour &quot;bullseye &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425" y="1017586"/>
            <a:ext cx="6247654" cy="4856575"/>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540000" y="825500"/>
            <a:ext cx="7327900" cy="5295900"/>
          </a:xfrm>
          <a:prstGeom prst="rect">
            <a:avLst/>
          </a:prstGeom>
          <a:solidFill>
            <a:srgbClr val="0894E2"/>
          </a:solidFill>
          <a:ln w="381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6000" dirty="0">
                <a:solidFill>
                  <a:schemeClr val="accent2">
                    <a:lumMod val="60000"/>
                    <a:lumOff val="40000"/>
                  </a:schemeClr>
                </a:solidFill>
                <a:latin typeface="Calibri" panose="020F0502020204030204" pitchFamily="34" charset="0"/>
                <a:cs typeface="Calibri" panose="020F0502020204030204" pitchFamily="34" charset="0"/>
              </a:rPr>
              <a:t>Que faut-il évaluer?</a:t>
            </a:r>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61825601"/>
      </p:ext>
    </p:extLst>
  </p:cSld>
  <p:clrMapOvr>
    <a:masterClrMapping/>
  </p:clrMapOvr>
  <mc:AlternateContent xmlns:mc="http://schemas.openxmlformats.org/markup-compatibility/2006" xmlns:p14="http://schemas.microsoft.com/office/powerpoint/2010/main">
    <mc:Choice Requires="p14">
      <p:transition spd="med" p14:dur="700" advTm="20515">
        <p:fade/>
      </p:transition>
    </mc:Choice>
    <mc:Fallback xmlns="">
      <p:transition spd="med" advTm="20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32"/>
                                        </p:tgtEl>
                                      </p:cBhvr>
                                    </p:animEffect>
                                    <p:set>
                                      <p:cBhvr>
                                        <p:cTn id="11" dur="1" fill="hold">
                                          <p:stCondLst>
                                            <p:cond delay="499"/>
                                          </p:stCondLst>
                                        </p:cTn>
                                        <p:tgtEl>
                                          <p:spTgt spid="103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p:cNvSpPr/>
          <p:nvPr/>
        </p:nvSpPr>
        <p:spPr>
          <a:xfrm>
            <a:off x="1705742" y="360277"/>
            <a:ext cx="5771804" cy="4569843"/>
          </a:xfrm>
          <a:prstGeom prst="ellipse">
            <a:avLst/>
          </a:prstGeom>
          <a:solidFill>
            <a:srgbClr val="09A3E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b="1" dirty="0" smtClean="0"/>
              <a:t>Mobiliser sa compréhension de textes entendus</a:t>
            </a:r>
          </a:p>
          <a:p>
            <a:pPr algn="ctr"/>
            <a:r>
              <a:rPr lang="fr-CA" sz="4000" b="1" dirty="0" smtClean="0"/>
              <a:t>60%</a:t>
            </a:r>
            <a:endParaRPr lang="fr-CA" sz="4000" b="1" dirty="0"/>
          </a:p>
        </p:txBody>
      </p:sp>
      <p:sp>
        <p:nvSpPr>
          <p:cNvPr id="9" name="Ellipse 8"/>
          <p:cNvSpPr/>
          <p:nvPr/>
        </p:nvSpPr>
        <p:spPr>
          <a:xfrm>
            <a:off x="5793567" y="2831721"/>
            <a:ext cx="3583858" cy="2261420"/>
          </a:xfrm>
          <a:prstGeom prst="ellipse">
            <a:avLst/>
          </a:prstGeom>
          <a:solidFill>
            <a:srgbClr val="00CCFF"/>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1">
                    <a:lumMod val="50000"/>
                  </a:schemeClr>
                </a:solidFill>
              </a:rPr>
              <a:t>Communiquer oralement en anglais</a:t>
            </a:r>
          </a:p>
          <a:p>
            <a:pPr algn="ctr"/>
            <a:r>
              <a:rPr lang="fr-CA" sz="2800" b="1" dirty="0" smtClean="0">
                <a:solidFill>
                  <a:schemeClr val="accent1">
                    <a:lumMod val="50000"/>
                  </a:schemeClr>
                </a:solidFill>
              </a:rPr>
              <a:t>40%</a:t>
            </a:r>
            <a:endParaRPr lang="fr-CA" sz="2800" b="1" dirty="0">
              <a:solidFill>
                <a:schemeClr val="accent1">
                  <a:lumMod val="50000"/>
                </a:schemeClr>
              </a:solidFill>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168" y="273604"/>
            <a:ext cx="9984259" cy="6368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3773" y="256112"/>
            <a:ext cx="1147814" cy="485023"/>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27292500"/>
      </p:ext>
    </p:extLst>
  </p:cSld>
  <p:clrMapOvr>
    <a:masterClrMapping/>
  </p:clrMapOvr>
  <mc:AlternateContent xmlns:mc="http://schemas.openxmlformats.org/markup-compatibility/2006" xmlns:p14="http://schemas.microsoft.com/office/powerpoint/2010/main">
    <mc:Choice Requires="p14">
      <p:transition spd="med" p14:dur="700" advTm="12281">
        <p:fade/>
      </p:transition>
    </mc:Choice>
    <mc:Fallback xmlns="">
      <p:transition spd="med" advTm="12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382242" y="273228"/>
            <a:ext cx="5771804" cy="4569843"/>
          </a:xfrm>
          <a:prstGeom prst="ellipse">
            <a:avLst/>
          </a:prstGeom>
          <a:solidFill>
            <a:srgbClr val="92D050"/>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b="1" dirty="0" smtClean="0"/>
              <a:t>Mobiliser sa compréhension de textes entendus</a:t>
            </a:r>
          </a:p>
          <a:p>
            <a:pPr algn="ctr"/>
            <a:r>
              <a:rPr lang="fr-CA" sz="4000" b="1" dirty="0" smtClean="0"/>
              <a:t>60%</a:t>
            </a:r>
            <a:endParaRPr lang="fr-CA" sz="4000" b="1"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4253" y="2990335"/>
            <a:ext cx="4237879" cy="3245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9" name="Organigramme : Connecteur 8"/>
          <p:cNvSpPr/>
          <p:nvPr/>
        </p:nvSpPr>
        <p:spPr>
          <a:xfrm>
            <a:off x="1862463" y="5686022"/>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5869704"/>
      </p:ext>
    </p:extLst>
  </p:cSld>
  <p:clrMapOvr>
    <a:masterClrMapping/>
  </p:clrMapOvr>
  <mc:AlternateContent xmlns:mc="http://schemas.openxmlformats.org/markup-compatibility/2006" xmlns:p14="http://schemas.microsoft.com/office/powerpoint/2010/main">
    <mc:Choice Requires="p14">
      <p:transition spd="med" p14:dur="700" advTm="3946">
        <p:fade/>
      </p:transition>
    </mc:Choice>
    <mc:Fallback xmlns="">
      <p:transition spd="med" advTm="3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228" y="272783"/>
            <a:ext cx="7661227" cy="540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ZoneTexte 3"/>
          <p:cNvSpPr txBox="1"/>
          <p:nvPr/>
        </p:nvSpPr>
        <p:spPr>
          <a:xfrm>
            <a:off x="473529" y="598304"/>
            <a:ext cx="8534283" cy="954107"/>
          </a:xfrm>
          <a:prstGeom prst="rect">
            <a:avLst/>
          </a:prstGeom>
          <a:solidFill>
            <a:schemeClr val="accent1">
              <a:lumMod val="75000"/>
            </a:schemeClr>
          </a:solidFill>
        </p:spPr>
        <p:txBody>
          <a:bodyPr wrap="square" rtlCol="0">
            <a:spAutoFit/>
          </a:bodyPr>
          <a:lstStyle/>
          <a:p>
            <a:r>
              <a:rPr lang="fr-CA" sz="2800" i="1" dirty="0" smtClean="0">
                <a:solidFill>
                  <a:schemeClr val="accent1">
                    <a:lumMod val="20000"/>
                    <a:lumOff val="80000"/>
                  </a:schemeClr>
                </a:solidFill>
              </a:rPr>
              <a:t>«L ’élève </a:t>
            </a:r>
            <a:r>
              <a:rPr lang="fr-CA" sz="2800" i="1" dirty="0">
                <a:solidFill>
                  <a:schemeClr val="accent1">
                    <a:lumMod val="20000"/>
                    <a:lumOff val="80000"/>
                  </a:schemeClr>
                </a:solidFill>
              </a:rPr>
              <a:t>se concentre sur les sons, l’accentuation, l’intonation et le </a:t>
            </a:r>
            <a:r>
              <a:rPr lang="fr-CA" sz="2800" i="1" dirty="0" smtClean="0">
                <a:solidFill>
                  <a:schemeClr val="accent1">
                    <a:lumMod val="20000"/>
                    <a:lumOff val="80000"/>
                  </a:schemeClr>
                </a:solidFill>
              </a:rPr>
              <a:t>rythme </a:t>
            </a:r>
            <a:r>
              <a:rPr lang="fr-CA" sz="2800" i="1" dirty="0">
                <a:solidFill>
                  <a:schemeClr val="accent1">
                    <a:lumMod val="20000"/>
                    <a:lumOff val="80000"/>
                  </a:schemeClr>
                </a:solidFill>
              </a:rPr>
              <a:t>de la langue</a:t>
            </a:r>
            <a:r>
              <a:rPr lang="fr-CA" sz="2800" i="1" dirty="0" smtClean="0">
                <a:solidFill>
                  <a:schemeClr val="accent1">
                    <a:lumMod val="20000"/>
                    <a:lumOff val="80000"/>
                  </a:schemeClr>
                </a:solidFill>
              </a:rPr>
              <a:t>. »</a:t>
            </a:r>
            <a:endParaRPr lang="fr-CA" sz="2800" dirty="0"/>
          </a:p>
        </p:txBody>
      </p:sp>
      <p:sp>
        <p:nvSpPr>
          <p:cNvPr id="5" name="ZoneTexte 4"/>
          <p:cNvSpPr txBox="1"/>
          <p:nvPr/>
        </p:nvSpPr>
        <p:spPr>
          <a:xfrm>
            <a:off x="473529" y="2021770"/>
            <a:ext cx="8534283" cy="954107"/>
          </a:xfrm>
          <a:prstGeom prst="rect">
            <a:avLst/>
          </a:prstGeom>
          <a:solidFill>
            <a:schemeClr val="accent1">
              <a:lumMod val="75000"/>
            </a:schemeClr>
          </a:solidFill>
        </p:spPr>
        <p:txBody>
          <a:bodyPr wrap="square" rtlCol="0">
            <a:spAutoFit/>
          </a:bodyPr>
          <a:lstStyle/>
          <a:p>
            <a:r>
              <a:rPr lang="fr-CA" sz="2800" i="1" dirty="0" smtClean="0">
                <a:solidFill>
                  <a:schemeClr val="accent1">
                    <a:lumMod val="20000"/>
                    <a:lumOff val="80000"/>
                  </a:schemeClr>
                </a:solidFill>
              </a:rPr>
              <a:t>« Il </a:t>
            </a:r>
            <a:r>
              <a:rPr lang="fr-CA" sz="2800" i="1" dirty="0">
                <a:solidFill>
                  <a:schemeClr val="accent1">
                    <a:lumMod val="20000"/>
                    <a:lumOff val="80000"/>
                  </a:schemeClr>
                </a:solidFill>
              </a:rPr>
              <a:t>saisit le sens des textes et manifeste sa compréhension</a:t>
            </a:r>
            <a:r>
              <a:rPr lang="fr-CA" sz="2800" i="1" dirty="0" smtClean="0">
                <a:solidFill>
                  <a:schemeClr val="accent1">
                    <a:lumMod val="20000"/>
                    <a:lumOff val="80000"/>
                  </a:schemeClr>
                </a:solidFill>
              </a:rPr>
              <a:t>. »</a:t>
            </a:r>
            <a:endParaRPr lang="fr-CA" sz="2800" dirty="0">
              <a:solidFill>
                <a:schemeClr val="accent1">
                  <a:lumMod val="20000"/>
                  <a:lumOff val="80000"/>
                </a:schemeClr>
              </a:solidFill>
            </a:endParaRPr>
          </a:p>
        </p:txBody>
      </p:sp>
      <p:sp>
        <p:nvSpPr>
          <p:cNvPr id="6" name="ZoneTexte 5"/>
          <p:cNvSpPr txBox="1"/>
          <p:nvPr/>
        </p:nvSpPr>
        <p:spPr>
          <a:xfrm>
            <a:off x="473528" y="3445236"/>
            <a:ext cx="8534284" cy="954107"/>
          </a:xfrm>
          <a:prstGeom prst="rect">
            <a:avLst/>
          </a:prstGeom>
          <a:solidFill>
            <a:schemeClr val="accent1">
              <a:lumMod val="75000"/>
            </a:schemeClr>
          </a:solidFill>
        </p:spPr>
        <p:txBody>
          <a:bodyPr wrap="square" rtlCol="0">
            <a:spAutoFit/>
          </a:bodyPr>
          <a:lstStyle/>
          <a:p>
            <a:r>
              <a:rPr lang="fr-CA" sz="2800" i="1" dirty="0" smtClean="0">
                <a:solidFill>
                  <a:schemeClr val="accent1">
                    <a:lumMod val="20000"/>
                    <a:lumOff val="80000"/>
                  </a:schemeClr>
                </a:solidFill>
              </a:rPr>
              <a:t>« Guidé </a:t>
            </a:r>
            <a:r>
              <a:rPr lang="fr-CA" sz="2800" i="1" dirty="0">
                <a:solidFill>
                  <a:schemeClr val="accent1">
                    <a:lumMod val="20000"/>
                    <a:lumOff val="80000"/>
                  </a:schemeClr>
                </a:solidFill>
              </a:rPr>
              <a:t>par l’enseignant, l’élève (…) réfléchit à sa façon d’utiliser les stratégies d’apprentissage</a:t>
            </a:r>
            <a:r>
              <a:rPr lang="fr-CA" sz="2800" i="1" dirty="0" smtClean="0">
                <a:solidFill>
                  <a:schemeClr val="accent1">
                    <a:lumMod val="20000"/>
                    <a:lumOff val="80000"/>
                  </a:schemeClr>
                </a:solidFill>
              </a:rPr>
              <a:t>. »</a:t>
            </a:r>
            <a:endParaRPr lang="fr-CA" sz="2800" dirty="0">
              <a:solidFill>
                <a:schemeClr val="accent1">
                  <a:lumMod val="20000"/>
                  <a:lumOff val="80000"/>
                </a:schemeClr>
              </a:solidFill>
            </a:endParaRPr>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546" y="4732637"/>
            <a:ext cx="1539154" cy="1178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086" y="272783"/>
            <a:ext cx="1147814" cy="485023"/>
          </a:xfrm>
          <a:prstGeom prst="rect">
            <a:avLst/>
          </a:prstGeom>
        </p:spPr>
      </p:pic>
      <p:sp>
        <p:nvSpPr>
          <p:cNvPr id="14" name="Organigramme : Connecteur 13"/>
          <p:cNvSpPr/>
          <p:nvPr/>
        </p:nvSpPr>
        <p:spPr>
          <a:xfrm>
            <a:off x="200697" y="5699991"/>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52207950"/>
      </p:ext>
    </p:extLst>
  </p:cSld>
  <p:clrMapOvr>
    <a:masterClrMapping/>
  </p:clrMapOvr>
  <mc:AlternateContent xmlns:mc="http://schemas.openxmlformats.org/markup-compatibility/2006" xmlns:p14="http://schemas.microsoft.com/office/powerpoint/2010/main">
    <mc:Choice Requires="p14">
      <p:transition spd="med" p14:dur="700" advTm="15033">
        <p:fade/>
      </p:transition>
    </mc:Choice>
    <mc:Fallback xmlns="">
      <p:transition spd="med" advTm="15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4"/>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5"/>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0"/>
                                  </p:stCondLst>
                                  <p:iterate type="lt">
                                    <p:tmPct val="4000"/>
                                  </p:iterate>
                                  <p:childTnLst>
                                    <p:set>
                                      <p:cBhvr override="childStyle">
                                        <p:cTn id="18"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443" y="85221"/>
            <a:ext cx="9586832" cy="5613014"/>
          </a:xfrm>
          <a:prstGeom prst="rect">
            <a:avLst/>
          </a:prstGeom>
          <a:ln>
            <a:solidFill>
              <a:schemeClr val="accent1">
                <a:lumMod val="75000"/>
              </a:schemeClr>
            </a:solidFill>
          </a:ln>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097" y="211765"/>
            <a:ext cx="3141523" cy="18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014149" y="3929449"/>
            <a:ext cx="4201299" cy="176878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2014149" y="1705232"/>
            <a:ext cx="9292283" cy="177324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Flèche droite 7"/>
          <p:cNvSpPr/>
          <p:nvPr/>
        </p:nvSpPr>
        <p:spPr>
          <a:xfrm rot="16200000">
            <a:off x="5314847" y="4866991"/>
            <a:ext cx="1223053" cy="1937402"/>
          </a:xfrm>
          <a:prstGeom prst="rightArrow">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037" y="6164972"/>
            <a:ext cx="1147814" cy="485023"/>
          </a:xfrm>
          <a:prstGeom prst="rect">
            <a:avLst/>
          </a:prstGeom>
        </p:spPr>
      </p:pic>
      <p:sp>
        <p:nvSpPr>
          <p:cNvPr id="12" name="Organigramme : Connecteur 11"/>
          <p:cNvSpPr/>
          <p:nvPr/>
        </p:nvSpPr>
        <p:spPr>
          <a:xfrm>
            <a:off x="1501496" y="6037962"/>
            <a:ext cx="1239083" cy="716094"/>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sp>
        <p:nvSpPr>
          <p:cNvPr id="4" name="Rectangle 3"/>
          <p:cNvSpPr/>
          <p:nvPr/>
        </p:nvSpPr>
        <p:spPr>
          <a:xfrm>
            <a:off x="2014148" y="3516228"/>
            <a:ext cx="9292283" cy="30198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28153606"/>
      </p:ext>
    </p:extLst>
  </p:cSld>
  <p:clrMapOvr>
    <a:masterClrMapping/>
  </p:clrMapOvr>
  <mc:AlternateContent xmlns:mc="http://schemas.openxmlformats.org/markup-compatibility/2006" xmlns:p14="http://schemas.microsoft.com/office/powerpoint/2010/main">
    <mc:Choice Requires="p14">
      <p:transition spd="med" p14:dur="700" advTm="21663">
        <p:fade/>
      </p:transition>
    </mc:Choice>
    <mc:Fallback xmlns="">
      <p:transition spd="med" advTm="216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9361" y="145347"/>
            <a:ext cx="4848015" cy="2922091"/>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303" y="3216344"/>
            <a:ext cx="4802394" cy="2965062"/>
          </a:xfrm>
          <a:prstGeom prst="rect">
            <a:avLst/>
          </a:prstGeom>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3521" y="3270637"/>
            <a:ext cx="4730674" cy="2965062"/>
          </a:xfrm>
          <a:prstGeom prst="rect">
            <a:avLst/>
          </a:prstGeom>
        </p:spPr>
      </p:pic>
      <p:sp>
        <p:nvSpPr>
          <p:cNvPr id="5" name="ZoneTexte 4"/>
          <p:cNvSpPr txBox="1"/>
          <p:nvPr/>
        </p:nvSpPr>
        <p:spPr>
          <a:xfrm>
            <a:off x="0" y="2196010"/>
            <a:ext cx="12154797" cy="4524315"/>
          </a:xfrm>
          <a:prstGeom prst="rect">
            <a:avLst/>
          </a:prstGeom>
          <a:solidFill>
            <a:srgbClr val="00B0F0"/>
          </a:solidFill>
          <a:ln w="19050">
            <a:solidFill>
              <a:schemeClr val="accent1">
                <a:lumMod val="75000"/>
              </a:schemeClr>
            </a:solidFill>
          </a:ln>
        </p:spPr>
        <p:txBody>
          <a:bodyPr wrap="square" rtlCol="0">
            <a:spAutoFit/>
          </a:bodyPr>
          <a:lstStyle/>
          <a:p>
            <a:endParaRPr lang="fr-CA" sz="3600" dirty="0" smtClean="0">
              <a:solidFill>
                <a:schemeClr val="accent1">
                  <a:lumMod val="50000"/>
                </a:schemeClr>
              </a:solidFill>
            </a:endParaRPr>
          </a:p>
          <a:p>
            <a:endParaRPr lang="fr-CA" sz="3600" dirty="0" smtClean="0">
              <a:solidFill>
                <a:schemeClr val="accent1">
                  <a:lumMod val="20000"/>
                  <a:lumOff val="80000"/>
                </a:schemeClr>
              </a:solidFill>
            </a:endParaRPr>
          </a:p>
          <a:p>
            <a:r>
              <a:rPr lang="fr-CA" sz="3600" i="1" dirty="0" smtClean="0">
                <a:solidFill>
                  <a:schemeClr val="accent1">
                    <a:lumMod val="20000"/>
                    <a:lumOff val="80000"/>
                  </a:schemeClr>
                </a:solidFill>
              </a:rPr>
              <a:t>Créer des situations d’apprentissage où l’élève sera capable de chanter, répéter et réutiliser une banque de mots. L’élève utilisera ces mêmes mots pour manifester sa compréhension et s’exprimer.</a:t>
            </a:r>
          </a:p>
          <a:p>
            <a:endParaRPr lang="fr-CA" sz="3600" dirty="0">
              <a:solidFill>
                <a:schemeClr val="accent1">
                  <a:lumMod val="50000"/>
                </a:schemeClr>
              </a:solidFill>
            </a:endParaRPr>
          </a:p>
          <a:p>
            <a:endParaRPr lang="fr-CA" sz="3600" dirty="0">
              <a:solidFill>
                <a:schemeClr val="accent1">
                  <a:lumMod val="50000"/>
                </a:schemeClr>
              </a:solidFill>
            </a:endParaRPr>
          </a:p>
        </p:txBody>
      </p:sp>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031" y="145347"/>
            <a:ext cx="3362373" cy="158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5086" y="145347"/>
            <a:ext cx="1147814" cy="485023"/>
          </a:xfrm>
          <a:prstGeom prst="rect">
            <a:avLst/>
          </a:prstGeom>
        </p:spPr>
      </p:pic>
      <p:sp>
        <p:nvSpPr>
          <p:cNvPr id="14" name="Organigramme : Connecteur 13"/>
          <p:cNvSpPr/>
          <p:nvPr/>
        </p:nvSpPr>
        <p:spPr>
          <a:xfrm>
            <a:off x="10625086" y="789413"/>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15949976"/>
      </p:ext>
    </p:extLst>
  </p:cSld>
  <p:clrMapOvr>
    <a:masterClrMapping/>
  </p:clrMapOvr>
  <mc:AlternateContent xmlns:mc="http://schemas.openxmlformats.org/markup-compatibility/2006" xmlns:p14="http://schemas.microsoft.com/office/powerpoint/2010/main">
    <mc:Choice Requires="p14">
      <p:transition spd="med" p14:dur="700" advTm="16598">
        <p:fade/>
      </p:transition>
    </mc:Choice>
    <mc:Fallback xmlns="">
      <p:transition spd="med" advTm="16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2"/>
                                        </p:tgtEl>
                                        <p:attrNameLst>
                                          <p:attrName>style.opacity</p:attrName>
                                        </p:attrNameLst>
                                      </p:cBhvr>
                                      <p:to>
                                        <p:strVal val="0.5"/>
                                      </p:to>
                                    </p:set>
                                    <p:animEffect filter="image" prLst="opacity: 0.5">
                                      <p:cBhvr rctx="IE">
                                        <p:cTn id="11" dur="indefinite"/>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800350" y="412750"/>
            <a:ext cx="6572250" cy="3892550"/>
          </a:xfrm>
          <a:prstGeom prst="ellipse">
            <a:avLst/>
          </a:prstGeom>
          <a:solidFill>
            <a:srgbClr val="00CCFF"/>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1">
                    <a:lumMod val="50000"/>
                  </a:schemeClr>
                </a:solidFill>
              </a:rPr>
              <a:t>Communiquer oralement en anglais</a:t>
            </a:r>
          </a:p>
          <a:p>
            <a:pPr algn="ctr"/>
            <a:r>
              <a:rPr lang="fr-CA" sz="3600" b="1" dirty="0" smtClean="0">
                <a:solidFill>
                  <a:schemeClr val="accent1">
                    <a:lumMod val="50000"/>
                  </a:schemeClr>
                </a:solidFill>
              </a:rPr>
              <a:t>40%</a:t>
            </a:r>
            <a:endParaRPr lang="fr-CA" sz="3600" b="1" dirty="0">
              <a:solidFill>
                <a:schemeClr val="accent1">
                  <a:lumMod val="50000"/>
                </a:schemeClr>
              </a:solidFill>
            </a:endParaRPr>
          </a:p>
        </p:txBody>
      </p:sp>
      <p:sp>
        <p:nvSpPr>
          <p:cNvPr id="8" name="Bulle ronde 7"/>
          <p:cNvSpPr/>
          <p:nvPr/>
        </p:nvSpPr>
        <p:spPr>
          <a:xfrm>
            <a:off x="330570" y="241300"/>
            <a:ext cx="1714500" cy="898398"/>
          </a:xfrm>
          <a:prstGeom prst="wedgeEllipseCallout">
            <a:avLst>
              <a:gd name="adj1" fmla="val 54167"/>
              <a:gd name="adj2" fmla="val 842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Hello!</a:t>
            </a:r>
            <a:endParaRPr lang="fr-CA" sz="2800" dirty="0">
              <a:solidFill>
                <a:schemeClr val="accent1">
                  <a:lumMod val="50000"/>
                </a:schemeClr>
              </a:solidFill>
            </a:endParaRPr>
          </a:p>
        </p:txBody>
      </p:sp>
      <p:sp>
        <p:nvSpPr>
          <p:cNvPr id="9" name="Bulle ronde 8"/>
          <p:cNvSpPr/>
          <p:nvPr/>
        </p:nvSpPr>
        <p:spPr>
          <a:xfrm>
            <a:off x="6386326" y="4666466"/>
            <a:ext cx="2330820" cy="1439672"/>
          </a:xfrm>
          <a:prstGeom prst="wedgeEllipseCallout">
            <a:avLst>
              <a:gd name="adj1" fmla="val -52590"/>
              <a:gd name="adj2" fmla="val 67302"/>
            </a:avLst>
          </a:prstGeom>
          <a:solidFill>
            <a:srgbClr val="B0E6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It </a:t>
            </a:r>
            <a:r>
              <a:rPr lang="fr-CA" sz="2800" dirty="0" err="1" smtClean="0">
                <a:solidFill>
                  <a:schemeClr val="accent1">
                    <a:lumMod val="50000"/>
                  </a:schemeClr>
                </a:solidFill>
              </a:rPr>
              <a:t>is</a:t>
            </a:r>
            <a:r>
              <a:rPr lang="fr-CA" sz="2800" dirty="0" smtClean="0">
                <a:solidFill>
                  <a:schemeClr val="accent1">
                    <a:lumMod val="50000"/>
                  </a:schemeClr>
                </a:solidFill>
              </a:rPr>
              <a:t> </a:t>
            </a:r>
            <a:r>
              <a:rPr lang="fr-CA" sz="2800" dirty="0" err="1" smtClean="0">
                <a:solidFill>
                  <a:schemeClr val="accent1">
                    <a:lumMod val="50000"/>
                  </a:schemeClr>
                </a:solidFill>
              </a:rPr>
              <a:t>snowing</a:t>
            </a:r>
            <a:r>
              <a:rPr lang="fr-CA" sz="2800" dirty="0" smtClean="0">
                <a:solidFill>
                  <a:schemeClr val="accent1">
                    <a:lumMod val="50000"/>
                  </a:schemeClr>
                </a:solidFill>
              </a:rPr>
              <a:t>.</a:t>
            </a:r>
            <a:endParaRPr lang="fr-CA" sz="2800" dirty="0">
              <a:solidFill>
                <a:schemeClr val="accent1">
                  <a:lumMod val="50000"/>
                </a:schemeClr>
              </a:solidFill>
            </a:endParaRPr>
          </a:p>
        </p:txBody>
      </p:sp>
      <p:sp>
        <p:nvSpPr>
          <p:cNvPr id="10" name="Bulle ronde 9"/>
          <p:cNvSpPr/>
          <p:nvPr/>
        </p:nvSpPr>
        <p:spPr>
          <a:xfrm>
            <a:off x="9645650" y="417449"/>
            <a:ext cx="2127250" cy="1309346"/>
          </a:xfrm>
          <a:prstGeom prst="wedgeEllipseCallout">
            <a:avLst>
              <a:gd name="adj1" fmla="val -53941"/>
              <a:gd name="adj2" fmla="val 757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 </a:t>
            </a:r>
            <a:r>
              <a:rPr lang="fr-CA" sz="2800" dirty="0" err="1" smtClean="0">
                <a:solidFill>
                  <a:schemeClr val="accent1">
                    <a:lumMod val="50000"/>
                  </a:schemeClr>
                </a:solidFill>
              </a:rPr>
              <a:t>like</a:t>
            </a:r>
            <a:r>
              <a:rPr lang="fr-CA" sz="2800" dirty="0" smtClean="0">
                <a:solidFill>
                  <a:schemeClr val="accent1">
                    <a:lumMod val="50000"/>
                  </a:schemeClr>
                </a:solidFill>
              </a:rPr>
              <a:t> pizza.</a:t>
            </a:r>
            <a:endParaRPr lang="fr-CA" sz="2800" dirty="0">
              <a:solidFill>
                <a:schemeClr val="accent1">
                  <a:lumMod val="50000"/>
                </a:schemeClr>
              </a:solidFill>
            </a:endParaRPr>
          </a:p>
        </p:txBody>
      </p:sp>
      <p:sp>
        <p:nvSpPr>
          <p:cNvPr id="11" name="Bulle ronde 10"/>
          <p:cNvSpPr/>
          <p:nvPr/>
        </p:nvSpPr>
        <p:spPr>
          <a:xfrm>
            <a:off x="635370" y="3406902"/>
            <a:ext cx="2171884" cy="898398"/>
          </a:xfrm>
          <a:prstGeom prst="wedgeEllipseCallout">
            <a:avLst>
              <a:gd name="adj1" fmla="val 54167"/>
              <a:gd name="adj2" fmla="val 842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chemeClr val="accent1">
                    <a:lumMod val="50000"/>
                  </a:schemeClr>
                </a:solidFill>
              </a:rPr>
              <a:t>I </a:t>
            </a:r>
            <a:r>
              <a:rPr lang="fr-CA" sz="2400" dirty="0" err="1" smtClean="0">
                <a:solidFill>
                  <a:schemeClr val="accent1">
                    <a:lumMod val="50000"/>
                  </a:schemeClr>
                </a:solidFill>
              </a:rPr>
              <a:t>see</a:t>
            </a:r>
            <a:r>
              <a:rPr lang="fr-CA" sz="2400" dirty="0" smtClean="0">
                <a:solidFill>
                  <a:schemeClr val="accent1">
                    <a:lumMod val="50000"/>
                  </a:schemeClr>
                </a:solidFill>
              </a:rPr>
              <a:t> a cat</a:t>
            </a:r>
            <a:r>
              <a:rPr lang="fr-CA" dirty="0" smtClean="0">
                <a:solidFill>
                  <a:schemeClr val="accent1">
                    <a:lumMod val="50000"/>
                  </a:schemeClr>
                </a:solidFill>
              </a:rPr>
              <a:t>!</a:t>
            </a:r>
            <a:endParaRPr lang="fr-CA" dirty="0">
              <a:solidFill>
                <a:schemeClr val="accent1">
                  <a:lumMod val="50000"/>
                </a:schemeClr>
              </a:solidFill>
            </a:endParaRPr>
          </a:p>
        </p:txBody>
      </p:sp>
      <p:sp>
        <p:nvSpPr>
          <p:cNvPr id="12" name="Bulle ronde 11"/>
          <p:cNvSpPr/>
          <p:nvPr/>
        </p:nvSpPr>
        <p:spPr>
          <a:xfrm>
            <a:off x="2807254" y="4515047"/>
            <a:ext cx="2602945" cy="1039622"/>
          </a:xfrm>
          <a:prstGeom prst="wedgeEllipseCallout">
            <a:avLst>
              <a:gd name="adj1" fmla="val -52590"/>
              <a:gd name="adj2" fmla="val 6730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 </a:t>
            </a:r>
            <a:r>
              <a:rPr lang="fr-CA" sz="2800" dirty="0" err="1" smtClean="0">
                <a:solidFill>
                  <a:schemeClr val="accent1">
                    <a:lumMod val="50000"/>
                  </a:schemeClr>
                </a:solidFill>
              </a:rPr>
              <a:t>like</a:t>
            </a:r>
            <a:r>
              <a:rPr lang="fr-CA" sz="2800" dirty="0" smtClean="0">
                <a:solidFill>
                  <a:schemeClr val="accent1">
                    <a:lumMod val="50000"/>
                  </a:schemeClr>
                </a:solidFill>
              </a:rPr>
              <a:t> </a:t>
            </a:r>
            <a:r>
              <a:rPr lang="fr-CA" sz="2800" dirty="0" err="1" smtClean="0">
                <a:solidFill>
                  <a:schemeClr val="accent1">
                    <a:lumMod val="50000"/>
                  </a:schemeClr>
                </a:solidFill>
              </a:rPr>
              <a:t>blue</a:t>
            </a:r>
            <a:r>
              <a:rPr lang="fr-CA" sz="2000" dirty="0" smtClean="0">
                <a:solidFill>
                  <a:schemeClr val="accent1">
                    <a:lumMod val="50000"/>
                  </a:schemeClr>
                </a:solidFill>
              </a:rPr>
              <a:t>.</a:t>
            </a:r>
            <a:endParaRPr lang="fr-CA" sz="2000" dirty="0">
              <a:solidFill>
                <a:schemeClr val="accent1">
                  <a:lumMod val="50000"/>
                </a:schemeClr>
              </a:solidFill>
            </a:endParaRPr>
          </a:p>
        </p:txBody>
      </p:sp>
      <p:sp>
        <p:nvSpPr>
          <p:cNvPr id="13" name="Bulle ronde 12"/>
          <p:cNvSpPr/>
          <p:nvPr/>
        </p:nvSpPr>
        <p:spPr>
          <a:xfrm>
            <a:off x="9696450" y="2406638"/>
            <a:ext cx="2076450" cy="1058672"/>
          </a:xfrm>
          <a:prstGeom prst="wedgeEllipseCallout">
            <a:avLst>
              <a:gd name="adj1" fmla="val 54167"/>
              <a:gd name="adj2" fmla="val 84266"/>
            </a:avLst>
          </a:prstGeom>
          <a:solidFill>
            <a:srgbClr val="B4F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chemeClr val="accent1">
                    <a:lumMod val="50000"/>
                  </a:schemeClr>
                </a:solidFill>
              </a:rPr>
              <a:t>Goodbye</a:t>
            </a:r>
            <a:endParaRPr lang="fr-CA" dirty="0"/>
          </a:p>
        </p:txBody>
      </p:sp>
      <p:sp>
        <p:nvSpPr>
          <p:cNvPr id="14" name="Bulle ronde 13"/>
          <p:cNvSpPr/>
          <p:nvPr/>
        </p:nvSpPr>
        <p:spPr>
          <a:xfrm>
            <a:off x="346260" y="1800084"/>
            <a:ext cx="2076450" cy="1058672"/>
          </a:xfrm>
          <a:prstGeom prst="wedgeEllipseCallout">
            <a:avLst>
              <a:gd name="adj1" fmla="val 54167"/>
              <a:gd name="adj2" fmla="val 84266"/>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dirty="0" smtClean="0">
                <a:solidFill>
                  <a:schemeClr val="accent1">
                    <a:lumMod val="50000"/>
                  </a:schemeClr>
                </a:solidFill>
              </a:rPr>
              <a:t>Help!</a:t>
            </a:r>
            <a:endParaRPr lang="fr-CA" sz="3200" dirty="0">
              <a:solidFill>
                <a:schemeClr val="accent1">
                  <a:lumMod val="50000"/>
                </a:schemeClr>
              </a:solidFill>
            </a:endParaRPr>
          </a:p>
        </p:txBody>
      </p:sp>
      <p:sp>
        <p:nvSpPr>
          <p:cNvPr id="15" name="Bulle ronde 14"/>
          <p:cNvSpPr/>
          <p:nvPr/>
        </p:nvSpPr>
        <p:spPr>
          <a:xfrm>
            <a:off x="9206760" y="4145153"/>
            <a:ext cx="2330820" cy="1439672"/>
          </a:xfrm>
          <a:prstGeom prst="wedgeEllipseCallout">
            <a:avLst>
              <a:gd name="adj1" fmla="val -52590"/>
              <a:gd name="adj2" fmla="val 6730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 have a dog.</a:t>
            </a:r>
            <a:endParaRPr lang="fr-CA" sz="2800" dirty="0">
              <a:solidFill>
                <a:schemeClr val="accent1">
                  <a:lumMod val="50000"/>
                </a:schemeClr>
              </a:solidFill>
            </a:endParaRPr>
          </a:p>
        </p:txBody>
      </p:sp>
      <p:sp>
        <p:nvSpPr>
          <p:cNvPr id="17" name="Ellipse 16"/>
          <p:cNvSpPr/>
          <p:nvPr/>
        </p:nvSpPr>
        <p:spPr>
          <a:xfrm>
            <a:off x="2776907" y="121716"/>
            <a:ext cx="6626040" cy="4569843"/>
          </a:xfrm>
          <a:prstGeom prst="ellipse">
            <a:avLst/>
          </a:prstGeom>
          <a:solidFill>
            <a:srgbClr val="00B0F0"/>
          </a:solidFill>
          <a:ln w="28575">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b="1" dirty="0" smtClean="0"/>
              <a:t>Mobiliser sa compréhension de textes entendus</a:t>
            </a:r>
          </a:p>
          <a:p>
            <a:pPr algn="ctr"/>
            <a:r>
              <a:rPr lang="fr-CA" sz="4000" b="1" dirty="0" smtClean="0"/>
              <a:t>60%</a:t>
            </a:r>
            <a:endParaRPr lang="fr-CA" sz="4000" b="1" dirty="0"/>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671" y="6156383"/>
            <a:ext cx="1147814" cy="485023"/>
          </a:xfrm>
          <a:prstGeom prst="rect">
            <a:avLst/>
          </a:prstGeom>
        </p:spPr>
      </p:pic>
      <p:sp>
        <p:nvSpPr>
          <p:cNvPr id="20" name="Organigramme : Connecteur 19"/>
          <p:cNvSpPr/>
          <p:nvPr/>
        </p:nvSpPr>
        <p:spPr>
          <a:xfrm>
            <a:off x="1618735" y="5852908"/>
            <a:ext cx="1389917" cy="89258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94583344"/>
      </p:ext>
    </p:extLst>
  </p:cSld>
  <p:clrMapOvr>
    <a:masterClrMapping/>
  </p:clrMapOvr>
  <mc:AlternateContent xmlns:mc="http://schemas.openxmlformats.org/markup-compatibility/2006" xmlns:p14="http://schemas.microsoft.com/office/powerpoint/2010/main">
    <mc:Choice Requires="p14">
      <p:transition spd="med" p14:dur="700" advTm="17832">
        <p:fade/>
      </p:transition>
    </mc:Choice>
    <mc:Fallback xmlns="">
      <p:transition spd="med" advTm="17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756" y="466143"/>
            <a:ext cx="8845761" cy="59149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5086" y="324688"/>
            <a:ext cx="1147814" cy="485023"/>
          </a:xfrm>
          <a:prstGeom prst="rect">
            <a:avLst/>
          </a:prstGeom>
        </p:spPr>
      </p:pic>
      <p:sp>
        <p:nvSpPr>
          <p:cNvPr id="9" name="Organigramme : Connecteur 8"/>
          <p:cNvSpPr/>
          <p:nvPr/>
        </p:nvSpPr>
        <p:spPr>
          <a:xfrm>
            <a:off x="10496152" y="1114022"/>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10203231"/>
      </p:ext>
    </p:extLst>
  </p:cSld>
  <p:clrMapOvr>
    <a:masterClrMapping/>
  </p:clrMapOvr>
  <mc:AlternateContent xmlns:mc="http://schemas.openxmlformats.org/markup-compatibility/2006" xmlns:p14="http://schemas.microsoft.com/office/powerpoint/2010/main">
    <mc:Choice Requires="p14">
      <p:transition spd="med" p14:dur="700" advTm="5313">
        <p:fade/>
      </p:transition>
    </mc:Choice>
    <mc:Fallback xmlns="">
      <p:transition spd="med" advTm="5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6642" y="5711304"/>
            <a:ext cx="1568448" cy="1048791"/>
          </a:xfrm>
          <a:prstGeom prst="rect">
            <a:avLst/>
          </a:prstGeom>
          <a:ln w="38100">
            <a:solidFill>
              <a:schemeClr val="accent1">
                <a:lumMod val="75000"/>
              </a:schemeClr>
            </a:solidFill>
          </a:ln>
        </p:spPr>
      </p:pic>
      <p:sp>
        <p:nvSpPr>
          <p:cNvPr id="18" name="Organigramme : Connecteur 17"/>
          <p:cNvSpPr/>
          <p:nvPr/>
        </p:nvSpPr>
        <p:spPr>
          <a:xfrm>
            <a:off x="36832" y="576464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4659" y="607735"/>
            <a:ext cx="9505518" cy="4819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llipse 1"/>
          <p:cNvSpPr/>
          <p:nvPr/>
        </p:nvSpPr>
        <p:spPr>
          <a:xfrm>
            <a:off x="5306484" y="1781127"/>
            <a:ext cx="1269373" cy="894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à coins arrondis 11"/>
          <p:cNvSpPr/>
          <p:nvPr/>
        </p:nvSpPr>
        <p:spPr>
          <a:xfrm>
            <a:off x="155428" y="268553"/>
            <a:ext cx="5151056" cy="16602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1">
                    <a:lumMod val="75000"/>
                  </a:schemeClr>
                </a:solidFill>
              </a:rPr>
              <a:t>*Enseignement qui </a:t>
            </a:r>
            <a:r>
              <a:rPr lang="fr-CA" sz="2800" b="1" u="sng" dirty="0" smtClean="0">
                <a:solidFill>
                  <a:schemeClr val="accent1">
                    <a:lumMod val="75000"/>
                  </a:schemeClr>
                </a:solidFill>
              </a:rPr>
              <a:t>soutient</a:t>
            </a:r>
            <a:r>
              <a:rPr lang="fr-CA" sz="2800" b="1" dirty="0" smtClean="0">
                <a:solidFill>
                  <a:schemeClr val="accent1">
                    <a:lumMod val="75000"/>
                  </a:schemeClr>
                </a:solidFill>
              </a:rPr>
              <a:t> les apprentissages</a:t>
            </a:r>
            <a:endParaRPr lang="fr-CA" sz="2800" b="1" dirty="0">
              <a:solidFill>
                <a:schemeClr val="accent1">
                  <a:lumMod val="75000"/>
                </a:schemeClr>
              </a:solidFill>
            </a:endParaRPr>
          </a:p>
        </p:txBody>
      </p:sp>
      <p:sp>
        <p:nvSpPr>
          <p:cNvPr id="13" name="Flèche droite 12"/>
          <p:cNvSpPr/>
          <p:nvPr/>
        </p:nvSpPr>
        <p:spPr>
          <a:xfrm rot="1845046">
            <a:off x="-128980" y="2412640"/>
            <a:ext cx="1963865" cy="703361"/>
          </a:xfrm>
          <a:prstGeom prst="rightArrow">
            <a:avLst/>
          </a:prstGeom>
          <a:noFill/>
          <a:ln w="38100">
            <a:solidFill>
              <a:srgbClr val="09A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à coins arrondis 8"/>
          <p:cNvSpPr/>
          <p:nvPr/>
        </p:nvSpPr>
        <p:spPr>
          <a:xfrm>
            <a:off x="6799118" y="268553"/>
            <a:ext cx="4973782" cy="169032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1">
                    <a:lumMod val="75000"/>
                  </a:schemeClr>
                </a:solidFill>
              </a:rPr>
              <a:t>Enseignement </a:t>
            </a:r>
            <a:r>
              <a:rPr lang="fr-CA" sz="2800" b="1" dirty="0">
                <a:solidFill>
                  <a:schemeClr val="accent1">
                    <a:lumMod val="75000"/>
                  </a:schemeClr>
                </a:solidFill>
              </a:rPr>
              <a:t>qui </a:t>
            </a:r>
            <a:r>
              <a:rPr lang="fr-CA" sz="2800" b="1" u="sng" dirty="0">
                <a:solidFill>
                  <a:schemeClr val="accent1">
                    <a:lumMod val="75000"/>
                  </a:schemeClr>
                </a:solidFill>
              </a:rPr>
              <a:t>soutient</a:t>
            </a:r>
            <a:r>
              <a:rPr lang="fr-CA" sz="2800" b="1" dirty="0">
                <a:solidFill>
                  <a:schemeClr val="accent1">
                    <a:lumMod val="75000"/>
                  </a:schemeClr>
                </a:solidFill>
              </a:rPr>
              <a:t> les </a:t>
            </a:r>
            <a:r>
              <a:rPr lang="fr-CA" sz="2800" b="1" dirty="0" smtClean="0">
                <a:solidFill>
                  <a:schemeClr val="accent1">
                    <a:lumMod val="75000"/>
                  </a:schemeClr>
                </a:solidFill>
              </a:rPr>
              <a:t>apprentissages et </a:t>
            </a:r>
            <a:r>
              <a:rPr lang="fr-CA" sz="2800" b="1" u="sng" dirty="0" smtClean="0">
                <a:solidFill>
                  <a:schemeClr val="accent1">
                    <a:lumMod val="75000"/>
                  </a:schemeClr>
                </a:solidFill>
              </a:rPr>
              <a:t>certifie</a:t>
            </a:r>
            <a:r>
              <a:rPr lang="fr-CA" sz="2800" b="1" dirty="0" smtClean="0">
                <a:solidFill>
                  <a:schemeClr val="accent1">
                    <a:lumMod val="75000"/>
                  </a:schemeClr>
                </a:solidFill>
              </a:rPr>
              <a:t> les acquis</a:t>
            </a:r>
            <a:endParaRPr lang="fr-CA" sz="2800" b="1" dirty="0">
              <a:solidFill>
                <a:schemeClr val="accent1">
                  <a:lumMod val="75000"/>
                </a:schemeClr>
              </a:solidFill>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
        <p:nvSpPr>
          <p:cNvPr id="19" name="Flèche droite 18"/>
          <p:cNvSpPr/>
          <p:nvPr/>
        </p:nvSpPr>
        <p:spPr>
          <a:xfrm rot="8563185">
            <a:off x="9929856" y="1782377"/>
            <a:ext cx="1720645" cy="69058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50000"/>
                </a:schemeClr>
              </a:solidFill>
            </a:endParaRPr>
          </a:p>
        </p:txBody>
      </p:sp>
    </p:spTree>
    <p:custDataLst>
      <p:tags r:id="rId1"/>
    </p:custDataLst>
    <p:extLst>
      <p:ext uri="{BB962C8B-B14F-4D97-AF65-F5344CB8AC3E}">
        <p14:creationId xmlns:p14="http://schemas.microsoft.com/office/powerpoint/2010/main" val="1686680352"/>
      </p:ext>
    </p:extLst>
  </p:cSld>
  <p:clrMapOvr>
    <a:masterClrMapping/>
  </p:clrMapOvr>
  <mc:AlternateContent xmlns:mc="http://schemas.openxmlformats.org/markup-compatibility/2006" xmlns:p14="http://schemas.microsoft.com/office/powerpoint/2010/main">
    <mc:Choice Requires="p14">
      <p:transition spd="med" p14:dur="700" advTm="27975">
        <p:fade/>
      </p:transition>
    </mc:Choice>
    <mc:Fallback xmlns="">
      <p:transition spd="med" advTm="27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bldLst>
      <p:bldP spid="2" grpId="0" animBg="1"/>
      <p:bldP spid="12" grpId="0" animBg="1"/>
      <p:bldP spid="13" grpId="0" animBg="1"/>
      <p:bldP spid="9"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0900" y="80246"/>
            <a:ext cx="10515600" cy="1325563"/>
          </a:xfrm>
        </p:spPr>
        <p:txBody>
          <a:bodyPr>
            <a:normAutofit/>
          </a:bodyPr>
          <a:lstStyle/>
          <a:p>
            <a:r>
              <a:rPr lang="fr-CA" sz="7200" b="1" dirty="0" smtClean="0">
                <a:solidFill>
                  <a:schemeClr val="accent1">
                    <a:lumMod val="75000"/>
                  </a:schemeClr>
                </a:solidFill>
              </a:rPr>
              <a:t>Le contenu de cette capsule:</a:t>
            </a:r>
            <a:endParaRPr lang="fr-CA" sz="7200" b="1" dirty="0">
              <a:solidFill>
                <a:schemeClr val="accent1">
                  <a:lumMod val="75000"/>
                </a:schemeClr>
              </a:solidFill>
            </a:endParaRPr>
          </a:p>
        </p:txBody>
      </p:sp>
      <p:sp>
        <p:nvSpPr>
          <p:cNvPr id="3" name="Rectangle 2"/>
          <p:cNvSpPr/>
          <p:nvPr/>
        </p:nvSpPr>
        <p:spPr>
          <a:xfrm>
            <a:off x="850900" y="4350690"/>
            <a:ext cx="10515600" cy="1575830"/>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dirty="0">
                <a:solidFill>
                  <a:schemeClr val="accent5">
                    <a:lumMod val="50000"/>
                  </a:schemeClr>
                </a:solidFill>
                <a:latin typeface="Calibri" panose="020F0502020204030204" pitchFamily="34" charset="0"/>
                <a:cs typeface="Calibri" panose="020F0502020204030204" pitchFamily="34" charset="0"/>
              </a:rPr>
              <a:t>Que faut-il évaluer?</a:t>
            </a:r>
          </a:p>
        </p:txBody>
      </p:sp>
      <p:sp>
        <p:nvSpPr>
          <p:cNvPr id="9" name="Rectangle 8"/>
          <p:cNvSpPr/>
          <p:nvPr/>
        </p:nvSpPr>
        <p:spPr>
          <a:xfrm>
            <a:off x="850901" y="2727432"/>
            <a:ext cx="10515600" cy="1458125"/>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b="1" dirty="0">
                <a:solidFill>
                  <a:schemeClr val="accent5">
                    <a:lumMod val="50000"/>
                  </a:schemeClr>
                </a:solidFill>
                <a:latin typeface="+mj-lt"/>
              </a:rPr>
              <a:t>Quels documents doivent être consultés?</a:t>
            </a:r>
          </a:p>
        </p:txBody>
      </p:sp>
      <p:sp>
        <p:nvSpPr>
          <p:cNvPr id="10" name="Rectangle 9"/>
          <p:cNvSpPr/>
          <p:nvPr/>
        </p:nvSpPr>
        <p:spPr>
          <a:xfrm>
            <a:off x="850900" y="1570941"/>
            <a:ext cx="10515600" cy="991358"/>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dirty="0" smtClean="0">
                <a:solidFill>
                  <a:schemeClr val="accent5">
                    <a:lumMod val="50000"/>
                  </a:schemeClr>
                </a:solidFill>
              </a:rPr>
              <a:t>Pourquoi évaluer?</a:t>
            </a:r>
            <a:endParaRPr lang="fr-CA" sz="4800" dirty="0">
              <a:solidFill>
                <a:schemeClr val="accent5">
                  <a:lumMod val="50000"/>
                </a:schemeClr>
              </a:solidFill>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372" y="6231238"/>
            <a:ext cx="972310" cy="410862"/>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66114139"/>
      </p:ext>
    </p:extLst>
  </p:cSld>
  <p:clrMapOvr>
    <a:masterClrMapping/>
  </p:clrMapOvr>
  <mc:AlternateContent xmlns:mc="http://schemas.openxmlformats.org/markup-compatibility/2006" xmlns:p14="http://schemas.microsoft.com/office/powerpoint/2010/main">
    <mc:Choice Requires="p14">
      <p:transition spd="med" p14:dur="700" advTm="4661">
        <p:fade/>
      </p:transition>
    </mc:Choice>
    <mc:Fallback xmlns="">
      <p:transition spd="med" advTm="4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44" y="199331"/>
            <a:ext cx="10737303" cy="5448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lèche droite 2"/>
          <p:cNvSpPr/>
          <p:nvPr/>
        </p:nvSpPr>
        <p:spPr>
          <a:xfrm>
            <a:off x="114299" y="2768600"/>
            <a:ext cx="1574800" cy="160661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Soutien</a:t>
            </a:r>
            <a:endParaRPr lang="fr-CA" dirty="0"/>
          </a:p>
        </p:txBody>
      </p:sp>
      <p:sp>
        <p:nvSpPr>
          <p:cNvPr id="4" name="Flèche droite 3"/>
          <p:cNvSpPr/>
          <p:nvPr/>
        </p:nvSpPr>
        <p:spPr>
          <a:xfrm>
            <a:off x="4330699" y="3136900"/>
            <a:ext cx="1660250" cy="156851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Soutien</a:t>
            </a:r>
            <a:endParaRPr lang="fr-CA" dirty="0"/>
          </a:p>
        </p:txBody>
      </p:sp>
      <p:sp>
        <p:nvSpPr>
          <p:cNvPr id="6" name="Flèche gauche 5"/>
          <p:cNvSpPr/>
          <p:nvPr/>
        </p:nvSpPr>
        <p:spPr>
          <a:xfrm rot="19457578">
            <a:off x="9495233" y="943542"/>
            <a:ext cx="1742347" cy="1859707"/>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accent1">
                    <a:lumMod val="50000"/>
                  </a:schemeClr>
                </a:solidFill>
              </a:rPr>
              <a:t>Soutenir et certifier les acquis</a:t>
            </a:r>
            <a:endParaRPr lang="fr-CA" dirty="0">
              <a:solidFill>
                <a:schemeClr val="accent1">
                  <a:lumMod val="50000"/>
                </a:schemeClr>
              </a:solidFill>
            </a:endParaRPr>
          </a:p>
        </p:txBody>
      </p:sp>
      <p:sp>
        <p:nvSpPr>
          <p:cNvPr id="10" name="Flèche gauche 9"/>
          <p:cNvSpPr/>
          <p:nvPr/>
        </p:nvSpPr>
        <p:spPr>
          <a:xfrm rot="2245220">
            <a:off x="9518015" y="3462480"/>
            <a:ext cx="1742347" cy="1859707"/>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accent1">
                    <a:lumMod val="50000"/>
                  </a:schemeClr>
                </a:solidFill>
              </a:rPr>
              <a:t>Soutenir et certifier les acquis</a:t>
            </a:r>
            <a:endParaRPr lang="fr-CA" dirty="0">
              <a:solidFill>
                <a:schemeClr val="accent1">
                  <a:lumMod val="50000"/>
                </a:schemeClr>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14" name="Organigramme : Connecteur 13"/>
          <p:cNvSpPr/>
          <p:nvPr/>
        </p:nvSpPr>
        <p:spPr>
          <a:xfrm>
            <a:off x="1915059" y="576464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7150488"/>
      </p:ext>
    </p:extLst>
  </p:cSld>
  <p:clrMapOvr>
    <a:masterClrMapping/>
  </p:clrMapOvr>
  <mc:AlternateContent xmlns:mc="http://schemas.openxmlformats.org/markup-compatibility/2006" xmlns:p14="http://schemas.microsoft.com/office/powerpoint/2010/main">
    <mc:Choice Requires="p14">
      <p:transition spd="med" p14:dur="700" advTm="10097">
        <p:fade/>
      </p:transition>
    </mc:Choice>
    <mc:Fallback xmlns="">
      <p:transition spd="med" advTm="10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0829" y="114215"/>
            <a:ext cx="10874827" cy="1077218"/>
          </a:xfrm>
          <a:prstGeom prst="rect">
            <a:avLst/>
          </a:prstGeom>
          <a:solidFill>
            <a:srgbClr val="92D050"/>
          </a:solidFill>
          <a:ln>
            <a:solidFill>
              <a:srgbClr val="B4F6F8"/>
            </a:solidFill>
          </a:ln>
        </p:spPr>
        <p:txBody>
          <a:bodyPr wrap="square" rtlCol="0">
            <a:spAutoFit/>
          </a:bodyPr>
          <a:lstStyle/>
          <a:p>
            <a:pPr algn="ctr"/>
            <a:r>
              <a:rPr lang="fr-CA" sz="3200" i="1" dirty="0">
                <a:solidFill>
                  <a:schemeClr val="accent5">
                    <a:lumMod val="75000"/>
                  </a:schemeClr>
                </a:solidFill>
              </a:rPr>
              <a:t>L’élève se concentre sur les sons, l’accentuation, l’intonation et le rythme de la langue.  </a:t>
            </a:r>
            <a:endParaRPr lang="fr-CA" sz="3200" dirty="0">
              <a:solidFill>
                <a:schemeClr val="accent5">
                  <a:lumMod val="75000"/>
                </a:schemeClr>
              </a:solidFill>
            </a:endParaRPr>
          </a:p>
        </p:txBody>
      </p:sp>
      <p:sp>
        <p:nvSpPr>
          <p:cNvPr id="6" name="ZoneTexte 5"/>
          <p:cNvSpPr txBox="1"/>
          <p:nvPr/>
        </p:nvSpPr>
        <p:spPr>
          <a:xfrm>
            <a:off x="5128054" y="1556951"/>
            <a:ext cx="6339016" cy="5078313"/>
          </a:xfrm>
          <a:prstGeom prst="rect">
            <a:avLst/>
          </a:prstGeom>
          <a:solidFill>
            <a:schemeClr val="accent4">
              <a:lumMod val="40000"/>
              <a:lumOff val="60000"/>
            </a:schemeClr>
          </a:solidFill>
          <a:ln w="57150">
            <a:solidFill>
              <a:schemeClr val="accent4">
                <a:lumMod val="40000"/>
                <a:lumOff val="60000"/>
              </a:schemeClr>
            </a:solidFill>
          </a:ln>
        </p:spPr>
        <p:txBody>
          <a:bodyPr wrap="square" rtlCol="0">
            <a:spAutoFit/>
          </a:bodyPr>
          <a:lstStyle/>
          <a:p>
            <a:r>
              <a:rPr lang="fr-CA" sz="3600" dirty="0" smtClean="0">
                <a:solidFill>
                  <a:srgbClr val="002060"/>
                </a:solidFill>
              </a:rPr>
              <a:t>En apprenant les paroles d’une chanson tout en faisant les gestes, l’élève peut utiliser les gestes pour « traduire » le sens des nouveaux mots.</a:t>
            </a:r>
          </a:p>
          <a:p>
            <a:r>
              <a:rPr lang="fr-CA" sz="3600" dirty="0" smtClean="0">
                <a:solidFill>
                  <a:srgbClr val="002060"/>
                </a:solidFill>
              </a:rPr>
              <a:t>L’élève peut manifester sa compréhension de textes entendus, en faisant le geste associé à un mot en anglais.</a:t>
            </a:r>
            <a:endParaRPr lang="fr-CA" sz="3600" dirty="0">
              <a:solidFill>
                <a:srgbClr val="002060"/>
              </a:solidFill>
            </a:endParaRPr>
          </a:p>
        </p:txBody>
      </p:sp>
      <p:pic>
        <p:nvPicPr>
          <p:cNvPr id="1028" name="Picture 4" descr="Résultat de recherche d'images pour &quot;children singing and gesturing&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72" y="1803399"/>
            <a:ext cx="4687640" cy="3119413"/>
          </a:xfrm>
          <a:prstGeom prst="rect">
            <a:avLst/>
          </a:prstGeom>
          <a:noFill/>
          <a:ln w="38100">
            <a:solidFill>
              <a:srgbClr val="B4F6F8"/>
            </a:solidFill>
          </a:ln>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9" name="Organigramme : Connecteur 8"/>
          <p:cNvSpPr/>
          <p:nvPr/>
        </p:nvSpPr>
        <p:spPr>
          <a:xfrm>
            <a:off x="1915059" y="576464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60130518"/>
      </p:ext>
    </p:extLst>
  </p:cSld>
  <p:clrMapOvr>
    <a:masterClrMapping/>
  </p:clrMapOvr>
  <mc:AlternateContent xmlns:mc="http://schemas.openxmlformats.org/markup-compatibility/2006" xmlns:p14="http://schemas.microsoft.com/office/powerpoint/2010/main">
    <mc:Choice Requires="p14">
      <p:transition spd="med" p14:dur="700" advTm="17639">
        <p:fade/>
      </p:transition>
    </mc:Choice>
    <mc:Fallback xmlns="">
      <p:transition spd="med" advTm="17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453545" y="259760"/>
            <a:ext cx="11283042" cy="1200329"/>
          </a:xfrm>
          <a:prstGeom prst="rect">
            <a:avLst/>
          </a:prstGeom>
          <a:solidFill>
            <a:srgbClr val="B0E6FC"/>
          </a:solidFill>
          <a:ln w="28575">
            <a:solidFill>
              <a:srgbClr val="B4F6F8"/>
            </a:solidFill>
          </a:ln>
        </p:spPr>
        <p:txBody>
          <a:bodyPr wrap="square" rtlCol="0">
            <a:spAutoFit/>
          </a:bodyPr>
          <a:lstStyle/>
          <a:p>
            <a:r>
              <a:rPr lang="fr-CA" sz="3600" i="1" dirty="0" smtClean="0">
                <a:solidFill>
                  <a:schemeClr val="accent5">
                    <a:lumMod val="50000"/>
                  </a:schemeClr>
                </a:solidFill>
              </a:rPr>
              <a:t>Activité de groupe: « Il </a:t>
            </a:r>
            <a:r>
              <a:rPr lang="fr-CA" sz="3600" i="1" dirty="0">
                <a:solidFill>
                  <a:schemeClr val="accent5">
                    <a:lumMod val="50000"/>
                  </a:schemeClr>
                </a:solidFill>
              </a:rPr>
              <a:t>saisit le sens des textes et manifeste sa </a:t>
            </a:r>
            <a:r>
              <a:rPr lang="fr-CA" sz="3600" i="1" dirty="0" smtClean="0">
                <a:solidFill>
                  <a:schemeClr val="accent5">
                    <a:lumMod val="50000"/>
                  </a:schemeClr>
                </a:solidFill>
              </a:rPr>
              <a:t>compréhension… » (en désignant du doigt).</a:t>
            </a:r>
            <a:endParaRPr lang="fr-CA" sz="3600" dirty="0">
              <a:solidFill>
                <a:schemeClr val="accent5">
                  <a:lumMod val="50000"/>
                </a:schemeClr>
              </a:solidFill>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347" y="1768766"/>
            <a:ext cx="7193194" cy="4158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6655696" y="5774035"/>
            <a:ext cx="2311650" cy="923330"/>
          </a:xfrm>
          <a:prstGeom prst="rect">
            <a:avLst/>
          </a:prstGeom>
        </p:spPr>
        <p:txBody>
          <a:bodyPr wrap="square">
            <a:spAutoFit/>
          </a:bodyPr>
          <a:lstStyle/>
          <a:p>
            <a:pPr fontAlgn="base"/>
            <a:r>
              <a:rPr lang="fr-CA" sz="1200" dirty="0" smtClean="0">
                <a:solidFill>
                  <a:srgbClr val="3D3935"/>
                </a:solidFill>
                <a:latin typeface="Open Sans"/>
              </a:rPr>
              <a:t>Lunch Box, La Porta, F. &amp; Mallais, J. Pearson-</a:t>
            </a:r>
            <a:r>
              <a:rPr lang="fr-CA" sz="1200" dirty="0" err="1" smtClean="0">
                <a:solidFill>
                  <a:srgbClr val="3D3935"/>
                </a:solidFill>
                <a:latin typeface="Open Sans"/>
              </a:rPr>
              <a:t>Erpi</a:t>
            </a:r>
            <a:r>
              <a:rPr lang="fr-CA" sz="1200" dirty="0" smtClean="0">
                <a:solidFill>
                  <a:srgbClr val="3D3935"/>
                </a:solidFill>
                <a:latin typeface="Open Sans"/>
              </a:rPr>
              <a:t>, 2007.  ISBN</a:t>
            </a:r>
            <a:r>
              <a:rPr lang="fr-CA" sz="1200" dirty="0">
                <a:solidFill>
                  <a:srgbClr val="3D3935"/>
                </a:solidFill>
                <a:latin typeface="Open Sans"/>
              </a:rPr>
              <a:t>: 978-2-7613-2566-0</a:t>
            </a:r>
            <a:r>
              <a:rPr lang="fr-CA" dirty="0">
                <a:solidFill>
                  <a:srgbClr val="3D3935"/>
                </a:solidFill>
                <a:latin typeface="Open Sans"/>
              </a:rPr>
              <a:t/>
            </a:r>
            <a:br>
              <a:rPr lang="fr-CA" dirty="0">
                <a:solidFill>
                  <a:srgbClr val="3D3935"/>
                </a:solidFill>
                <a:latin typeface="Open Sans"/>
              </a:rPr>
            </a:br>
            <a:endParaRPr lang="fr-CA" b="0" i="0" dirty="0">
              <a:solidFill>
                <a:srgbClr val="3D3935"/>
              </a:solidFill>
              <a:effectLst/>
              <a:latin typeface="Open Sans"/>
            </a:endParaRPr>
          </a:p>
        </p:txBody>
      </p:sp>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9" name="Organigramme : Connecteur 8"/>
          <p:cNvSpPr/>
          <p:nvPr/>
        </p:nvSpPr>
        <p:spPr>
          <a:xfrm>
            <a:off x="1940347" y="5982829"/>
            <a:ext cx="1269518" cy="779732"/>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21741015"/>
      </p:ext>
    </p:extLst>
  </p:cSld>
  <p:clrMapOvr>
    <a:masterClrMapping/>
  </p:clrMapOvr>
  <mc:AlternateContent xmlns:mc="http://schemas.openxmlformats.org/markup-compatibility/2006" xmlns:p14="http://schemas.microsoft.com/office/powerpoint/2010/main">
    <mc:Choice Requires="p14">
      <p:transition spd="med" p14:dur="700" advTm="14423">
        <p:fade/>
      </p:transition>
    </mc:Choice>
    <mc:Fallback xmlns="">
      <p:transition spd="med" advTm="144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6556" y="1456423"/>
            <a:ext cx="11862796" cy="5078313"/>
          </a:xfrm>
          <a:prstGeom prst="rect">
            <a:avLst/>
          </a:prstGeom>
          <a:solidFill>
            <a:srgbClr val="B0E6FC"/>
          </a:solidFill>
          <a:ln w="57150">
            <a:solidFill>
              <a:schemeClr val="accent2">
                <a:lumMod val="20000"/>
                <a:lumOff val="80000"/>
              </a:schemeClr>
            </a:solidFill>
          </a:ln>
          <a:effectLst>
            <a:outerShdw blurRad="50800" dist="38100" dir="2700000" algn="tl" rotWithShape="0">
              <a:prstClr val="black">
                <a:alpha val="40000"/>
              </a:prstClr>
            </a:outerShdw>
          </a:effectLst>
        </p:spPr>
        <p:txBody>
          <a:bodyPr wrap="square" rtlCol="0">
            <a:spAutoFit/>
          </a:bodyPr>
          <a:lstStyle/>
          <a:p>
            <a:endParaRPr lang="fr-CA" sz="3600" dirty="0" smtClean="0">
              <a:solidFill>
                <a:schemeClr val="accent5">
                  <a:lumMod val="50000"/>
                </a:schemeClr>
              </a:solidFill>
            </a:endParaRPr>
          </a:p>
          <a:p>
            <a:r>
              <a:rPr lang="fr-CA" sz="3600" dirty="0" smtClean="0">
                <a:solidFill>
                  <a:schemeClr val="accent5">
                    <a:lumMod val="50000"/>
                  </a:schemeClr>
                </a:solidFill>
              </a:rPr>
              <a:t>Ex.</a:t>
            </a:r>
          </a:p>
          <a:p>
            <a:r>
              <a:rPr lang="fr-CA" sz="3600" i="1" dirty="0" smtClean="0">
                <a:solidFill>
                  <a:schemeClr val="accent5">
                    <a:lumMod val="50000"/>
                  </a:schemeClr>
                </a:solidFill>
              </a:rPr>
              <a:t>Point to the …</a:t>
            </a:r>
          </a:p>
          <a:p>
            <a:r>
              <a:rPr lang="fr-CA" sz="3600" i="1" dirty="0" smtClean="0">
                <a:solidFill>
                  <a:schemeClr val="accent5">
                    <a:lumMod val="50000"/>
                  </a:schemeClr>
                </a:solidFill>
              </a:rPr>
              <a:t>Put </a:t>
            </a:r>
            <a:r>
              <a:rPr lang="fr-CA" sz="3600" i="1" dirty="0" err="1" smtClean="0">
                <a:solidFill>
                  <a:schemeClr val="accent5">
                    <a:lumMod val="50000"/>
                  </a:schemeClr>
                </a:solidFill>
              </a:rPr>
              <a:t>your</a:t>
            </a:r>
            <a:r>
              <a:rPr lang="fr-CA" sz="3600" i="1" dirty="0" smtClean="0">
                <a:solidFill>
                  <a:schemeClr val="accent5">
                    <a:lumMod val="50000"/>
                  </a:schemeClr>
                </a:solidFill>
              </a:rPr>
              <a:t> hands up if </a:t>
            </a:r>
            <a:r>
              <a:rPr lang="fr-CA" sz="3600" i="1" dirty="0" err="1" smtClean="0">
                <a:solidFill>
                  <a:schemeClr val="accent5">
                    <a:lumMod val="50000"/>
                  </a:schemeClr>
                </a:solidFill>
              </a:rPr>
              <a:t>you</a:t>
            </a:r>
            <a:r>
              <a:rPr lang="fr-CA" sz="3600" i="1" dirty="0" smtClean="0">
                <a:solidFill>
                  <a:schemeClr val="accent5">
                    <a:lumMod val="50000"/>
                  </a:schemeClr>
                </a:solidFill>
              </a:rPr>
              <a:t> </a:t>
            </a:r>
            <a:r>
              <a:rPr lang="fr-CA" sz="3600" i="1" dirty="0" err="1" smtClean="0">
                <a:solidFill>
                  <a:schemeClr val="accent5">
                    <a:lumMod val="50000"/>
                  </a:schemeClr>
                </a:solidFill>
              </a:rPr>
              <a:t>see</a:t>
            </a:r>
            <a:r>
              <a:rPr lang="fr-CA" sz="3600" i="1" dirty="0" smtClean="0">
                <a:solidFill>
                  <a:schemeClr val="accent5">
                    <a:lumMod val="50000"/>
                  </a:schemeClr>
                </a:solidFill>
              </a:rPr>
              <a:t> a .</a:t>
            </a:r>
          </a:p>
          <a:p>
            <a:r>
              <a:rPr lang="fr-CA" sz="3600" i="1" dirty="0" err="1" smtClean="0">
                <a:solidFill>
                  <a:schemeClr val="accent5">
                    <a:lumMod val="50000"/>
                  </a:schemeClr>
                </a:solidFill>
              </a:rPr>
              <a:t>What</a:t>
            </a:r>
            <a:r>
              <a:rPr lang="fr-CA" sz="3600" i="1" dirty="0" smtClean="0">
                <a:solidFill>
                  <a:schemeClr val="accent5">
                    <a:lumMod val="50000"/>
                  </a:schemeClr>
                </a:solidFill>
              </a:rPr>
              <a:t> do </a:t>
            </a:r>
            <a:r>
              <a:rPr lang="fr-CA" sz="3600" i="1" dirty="0" err="1" smtClean="0">
                <a:solidFill>
                  <a:schemeClr val="accent5">
                    <a:lumMod val="50000"/>
                  </a:schemeClr>
                </a:solidFill>
              </a:rPr>
              <a:t>you</a:t>
            </a:r>
            <a:r>
              <a:rPr lang="fr-CA" sz="3600" i="1" dirty="0" smtClean="0">
                <a:solidFill>
                  <a:schemeClr val="accent5">
                    <a:lumMod val="50000"/>
                  </a:schemeClr>
                </a:solidFill>
              </a:rPr>
              <a:t> </a:t>
            </a:r>
            <a:r>
              <a:rPr lang="fr-CA" sz="3600" i="1" dirty="0" err="1" smtClean="0">
                <a:solidFill>
                  <a:schemeClr val="accent5">
                    <a:lumMod val="50000"/>
                  </a:schemeClr>
                </a:solidFill>
              </a:rPr>
              <a:t>see</a:t>
            </a:r>
            <a:r>
              <a:rPr lang="fr-CA" sz="3600" i="1" dirty="0" smtClean="0">
                <a:solidFill>
                  <a:schemeClr val="accent5">
                    <a:lumMod val="50000"/>
                  </a:schemeClr>
                </a:solidFill>
              </a:rPr>
              <a:t>?</a:t>
            </a:r>
          </a:p>
          <a:p>
            <a:r>
              <a:rPr lang="fr-CA" sz="3600" i="1" dirty="0" smtClean="0">
                <a:solidFill>
                  <a:schemeClr val="accent5">
                    <a:lumMod val="50000"/>
                  </a:schemeClr>
                </a:solidFill>
              </a:rPr>
              <a:t>Stand up if </a:t>
            </a:r>
            <a:r>
              <a:rPr lang="fr-CA" sz="3600" i="1" dirty="0" err="1" smtClean="0">
                <a:solidFill>
                  <a:schemeClr val="accent5">
                    <a:lumMod val="50000"/>
                  </a:schemeClr>
                </a:solidFill>
              </a:rPr>
              <a:t>you</a:t>
            </a:r>
            <a:r>
              <a:rPr lang="fr-CA" sz="3600" i="1" dirty="0" smtClean="0">
                <a:solidFill>
                  <a:schemeClr val="accent5">
                    <a:lumMod val="50000"/>
                  </a:schemeClr>
                </a:solidFill>
              </a:rPr>
              <a:t> have a … </a:t>
            </a:r>
            <a:r>
              <a:rPr lang="fr-CA" sz="3600" i="1" dirty="0" err="1" smtClean="0">
                <a:solidFill>
                  <a:schemeClr val="accent5">
                    <a:lumMod val="50000"/>
                  </a:schemeClr>
                </a:solidFill>
              </a:rPr>
              <a:t>Sit</a:t>
            </a:r>
            <a:r>
              <a:rPr lang="fr-CA" sz="3600" i="1" dirty="0" smtClean="0">
                <a:solidFill>
                  <a:schemeClr val="accent5">
                    <a:lumMod val="50000"/>
                  </a:schemeClr>
                </a:solidFill>
              </a:rPr>
              <a:t> down if…</a:t>
            </a:r>
          </a:p>
          <a:p>
            <a:r>
              <a:rPr lang="fr-CA" sz="3600" i="1" dirty="0" err="1" smtClean="0">
                <a:solidFill>
                  <a:schemeClr val="accent5">
                    <a:lumMod val="50000"/>
                  </a:schemeClr>
                </a:solidFill>
              </a:rPr>
              <a:t>Where</a:t>
            </a:r>
            <a:r>
              <a:rPr lang="fr-CA" sz="3600" i="1" dirty="0" smtClean="0">
                <a:solidFill>
                  <a:schemeClr val="accent5">
                    <a:lumMod val="50000"/>
                  </a:schemeClr>
                </a:solidFill>
              </a:rPr>
              <a:t> </a:t>
            </a:r>
            <a:r>
              <a:rPr lang="fr-CA" sz="3600" i="1" dirty="0" err="1" smtClean="0">
                <a:solidFill>
                  <a:schemeClr val="accent5">
                    <a:lumMod val="50000"/>
                  </a:schemeClr>
                </a:solidFill>
              </a:rPr>
              <a:t>is</a:t>
            </a:r>
            <a:r>
              <a:rPr lang="fr-CA" sz="3600" i="1" dirty="0" smtClean="0">
                <a:solidFill>
                  <a:schemeClr val="accent5">
                    <a:lumMod val="50000"/>
                  </a:schemeClr>
                </a:solidFill>
              </a:rPr>
              <a:t> the…</a:t>
            </a:r>
          </a:p>
          <a:p>
            <a:r>
              <a:rPr lang="fr-CA" sz="3600" i="1" dirty="0" smtClean="0">
                <a:solidFill>
                  <a:schemeClr val="accent5">
                    <a:lumMod val="50000"/>
                  </a:schemeClr>
                </a:solidFill>
              </a:rPr>
              <a:t>I </a:t>
            </a:r>
            <a:r>
              <a:rPr lang="fr-CA" sz="3600" i="1" dirty="0" err="1" smtClean="0">
                <a:solidFill>
                  <a:schemeClr val="accent5">
                    <a:lumMod val="50000"/>
                  </a:schemeClr>
                </a:solidFill>
              </a:rPr>
              <a:t>see</a:t>
            </a:r>
            <a:r>
              <a:rPr lang="fr-CA" sz="3600" i="1" dirty="0" smtClean="0">
                <a:solidFill>
                  <a:schemeClr val="accent5">
                    <a:lumMod val="50000"/>
                  </a:schemeClr>
                </a:solidFill>
              </a:rPr>
              <a:t> a …, do </a:t>
            </a:r>
            <a:r>
              <a:rPr lang="fr-CA" sz="3600" i="1" dirty="0" err="1" smtClean="0">
                <a:solidFill>
                  <a:schemeClr val="accent5">
                    <a:lumMod val="50000"/>
                  </a:schemeClr>
                </a:solidFill>
              </a:rPr>
              <a:t>you</a:t>
            </a:r>
            <a:r>
              <a:rPr lang="fr-CA" sz="3600" i="1" dirty="0" smtClean="0">
                <a:solidFill>
                  <a:schemeClr val="accent5">
                    <a:lumMod val="50000"/>
                  </a:schemeClr>
                </a:solidFill>
              </a:rPr>
              <a:t> </a:t>
            </a:r>
            <a:r>
              <a:rPr lang="fr-CA" sz="3600" i="1" dirty="0" err="1" smtClean="0">
                <a:solidFill>
                  <a:schemeClr val="accent5">
                    <a:lumMod val="50000"/>
                  </a:schemeClr>
                </a:solidFill>
              </a:rPr>
              <a:t>see</a:t>
            </a:r>
            <a:r>
              <a:rPr lang="fr-CA" sz="3600" i="1" dirty="0" smtClean="0">
                <a:solidFill>
                  <a:schemeClr val="accent5">
                    <a:lumMod val="50000"/>
                  </a:schemeClr>
                </a:solidFill>
              </a:rPr>
              <a:t> a… (point to the …)</a:t>
            </a:r>
          </a:p>
          <a:p>
            <a:endParaRPr lang="fr-CA" sz="3600" i="1" dirty="0">
              <a:solidFill>
                <a:schemeClr val="accent2">
                  <a:lumMod val="50000"/>
                </a:schemeClr>
              </a:solidFill>
            </a:endParaRPr>
          </a:p>
        </p:txBody>
      </p:sp>
      <p:sp>
        <p:nvSpPr>
          <p:cNvPr id="8" name="Rectangle 7"/>
          <p:cNvSpPr/>
          <p:nvPr/>
        </p:nvSpPr>
        <p:spPr>
          <a:xfrm>
            <a:off x="126556" y="290297"/>
            <a:ext cx="11849543" cy="914400"/>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5">
                    <a:lumMod val="50000"/>
                  </a:schemeClr>
                </a:solidFill>
              </a:rPr>
              <a:t>Point/Put </a:t>
            </a:r>
            <a:r>
              <a:rPr lang="fr-CA" sz="4000" dirty="0" err="1" smtClean="0">
                <a:solidFill>
                  <a:schemeClr val="accent5">
                    <a:lumMod val="50000"/>
                  </a:schemeClr>
                </a:solidFill>
              </a:rPr>
              <a:t>your</a:t>
            </a:r>
            <a:r>
              <a:rPr lang="fr-CA" sz="4000" dirty="0" smtClean="0">
                <a:solidFill>
                  <a:schemeClr val="accent5">
                    <a:lumMod val="50000"/>
                  </a:schemeClr>
                </a:solidFill>
              </a:rPr>
              <a:t> hands up if…/Stand up or </a:t>
            </a:r>
            <a:r>
              <a:rPr lang="fr-CA" sz="4000" dirty="0" err="1" smtClean="0">
                <a:solidFill>
                  <a:schemeClr val="accent5">
                    <a:lumMod val="50000"/>
                  </a:schemeClr>
                </a:solidFill>
              </a:rPr>
              <a:t>sit</a:t>
            </a:r>
            <a:r>
              <a:rPr lang="fr-CA" sz="4000" dirty="0" smtClean="0">
                <a:solidFill>
                  <a:schemeClr val="accent5">
                    <a:lumMod val="50000"/>
                  </a:schemeClr>
                </a:solidFill>
              </a:rPr>
              <a:t> down if…</a:t>
            </a:r>
            <a:endParaRPr lang="fr-CA" sz="4000" dirty="0">
              <a:solidFill>
                <a:schemeClr val="accent5">
                  <a:lumMod val="50000"/>
                </a:schemeClr>
              </a:solidFill>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7219" y="4725428"/>
            <a:ext cx="1147814" cy="485023"/>
          </a:xfrm>
          <a:prstGeom prst="rect">
            <a:avLst/>
          </a:prstGeom>
        </p:spPr>
      </p:pic>
      <p:sp>
        <p:nvSpPr>
          <p:cNvPr id="9" name="Organigramme : Connecteur 8"/>
          <p:cNvSpPr/>
          <p:nvPr/>
        </p:nvSpPr>
        <p:spPr>
          <a:xfrm>
            <a:off x="10367219" y="5496790"/>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4759499"/>
      </p:ext>
    </p:extLst>
  </p:cSld>
  <p:clrMapOvr>
    <a:masterClrMapping/>
  </p:clrMapOvr>
  <mc:AlternateContent xmlns:mc="http://schemas.openxmlformats.org/markup-compatibility/2006" xmlns:p14="http://schemas.microsoft.com/office/powerpoint/2010/main">
    <mc:Choice Requires="p14">
      <p:transition spd="med" p14:dur="700" advTm="6831">
        <p:fade/>
      </p:transition>
    </mc:Choice>
    <mc:Fallback xmlns="">
      <p:transition spd="med" advTm="68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3529" y="498288"/>
            <a:ext cx="11348357" cy="1077218"/>
          </a:xfrm>
          <a:prstGeom prst="rect">
            <a:avLst/>
          </a:prstGeom>
          <a:solidFill>
            <a:srgbClr val="00CCFF"/>
          </a:solidFill>
        </p:spPr>
        <p:txBody>
          <a:bodyPr wrap="square" rtlCol="0">
            <a:spAutoFit/>
          </a:bodyPr>
          <a:lstStyle/>
          <a:p>
            <a:pPr algn="ctr"/>
            <a:r>
              <a:rPr lang="fr-CA" sz="3200" i="1" dirty="0">
                <a:solidFill>
                  <a:schemeClr val="accent5">
                    <a:lumMod val="50000"/>
                  </a:schemeClr>
                </a:solidFill>
              </a:rPr>
              <a:t>Guidé par l’enseignant, l’élève (…) réfléchit à sa façon d’utiliser les stratégies d’apprentissage.</a:t>
            </a:r>
            <a:endParaRPr lang="fr-CA" sz="3200" dirty="0">
              <a:solidFill>
                <a:schemeClr val="accent5">
                  <a:lumMod val="50000"/>
                </a:schemeClr>
              </a:solidFill>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801" y="4345804"/>
            <a:ext cx="2103614" cy="2093096"/>
          </a:xfrm>
          <a:prstGeom prst="rect">
            <a:avLst/>
          </a:prstGeom>
          <a:ln w="19050">
            <a:solidFill>
              <a:srgbClr val="B4F6F8"/>
            </a:solidFill>
          </a:ln>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145" y="1938159"/>
            <a:ext cx="1883382" cy="2130383"/>
          </a:xfrm>
          <a:prstGeom prst="rect">
            <a:avLst/>
          </a:prstGeom>
          <a:ln w="12700">
            <a:solidFill>
              <a:srgbClr val="B4F6F8"/>
            </a:solidFill>
          </a:ln>
        </p:spPr>
      </p:pic>
      <p:sp>
        <p:nvSpPr>
          <p:cNvPr id="10" name="ZoneTexte 9"/>
          <p:cNvSpPr txBox="1"/>
          <p:nvPr/>
        </p:nvSpPr>
        <p:spPr>
          <a:xfrm>
            <a:off x="3066009" y="1961064"/>
            <a:ext cx="6347189" cy="707886"/>
          </a:xfrm>
          <a:prstGeom prst="rect">
            <a:avLst/>
          </a:prstGeom>
          <a:noFill/>
        </p:spPr>
        <p:txBody>
          <a:bodyPr wrap="square" rtlCol="0">
            <a:spAutoFit/>
          </a:bodyPr>
          <a:lstStyle/>
          <a:p>
            <a:r>
              <a:rPr lang="fr-CA" sz="4000" dirty="0" smtClean="0">
                <a:solidFill>
                  <a:schemeClr val="accent5">
                    <a:lumMod val="50000"/>
                  </a:schemeClr>
                </a:solidFill>
              </a:rPr>
              <a:t>« Point to the </a:t>
            </a:r>
            <a:r>
              <a:rPr lang="fr-CA" sz="4000" dirty="0" err="1" smtClean="0">
                <a:solidFill>
                  <a:schemeClr val="accent5">
                    <a:lumMod val="50000"/>
                  </a:schemeClr>
                </a:solidFill>
              </a:rPr>
              <a:t>object</a:t>
            </a:r>
            <a:r>
              <a:rPr lang="fr-CA" sz="4000" dirty="0" smtClean="0">
                <a:solidFill>
                  <a:schemeClr val="accent5">
                    <a:lumMod val="50000"/>
                  </a:schemeClr>
                </a:solidFill>
              </a:rPr>
              <a:t> »</a:t>
            </a:r>
            <a:endParaRPr lang="fr-CA" sz="4000" dirty="0">
              <a:solidFill>
                <a:schemeClr val="accent5">
                  <a:lumMod val="50000"/>
                </a:schemeClr>
              </a:solidFill>
            </a:endParaRPr>
          </a:p>
        </p:txBody>
      </p:sp>
      <p:sp>
        <p:nvSpPr>
          <p:cNvPr id="11" name="ZoneTexte 10"/>
          <p:cNvSpPr txBox="1"/>
          <p:nvPr/>
        </p:nvSpPr>
        <p:spPr>
          <a:xfrm>
            <a:off x="5837382" y="3322830"/>
            <a:ext cx="4525818" cy="1025236"/>
          </a:xfrm>
          <a:prstGeom prst="rect">
            <a:avLst/>
          </a:prstGeom>
          <a:noFill/>
        </p:spPr>
        <p:txBody>
          <a:bodyPr wrap="square" rtlCol="0">
            <a:spAutoFit/>
          </a:bodyPr>
          <a:lstStyle/>
          <a:p>
            <a:endParaRPr lang="fr-CA" dirty="0"/>
          </a:p>
        </p:txBody>
      </p:sp>
      <p:sp>
        <p:nvSpPr>
          <p:cNvPr id="12" name="ZoneTexte 11"/>
          <p:cNvSpPr txBox="1"/>
          <p:nvPr/>
        </p:nvSpPr>
        <p:spPr>
          <a:xfrm flipH="1">
            <a:off x="3066009" y="2792195"/>
            <a:ext cx="6343033" cy="984885"/>
          </a:xfrm>
          <a:prstGeom prst="rect">
            <a:avLst/>
          </a:prstGeom>
          <a:noFill/>
        </p:spPr>
        <p:txBody>
          <a:bodyPr wrap="square" rtlCol="0">
            <a:spAutoFit/>
          </a:bodyPr>
          <a:lstStyle/>
          <a:p>
            <a:r>
              <a:rPr lang="fr-CA" sz="4000" dirty="0">
                <a:solidFill>
                  <a:schemeClr val="accent5">
                    <a:lumMod val="50000"/>
                  </a:schemeClr>
                </a:solidFill>
              </a:rPr>
              <a:t>« </a:t>
            </a:r>
            <a:r>
              <a:rPr lang="fr-CA" sz="4000" dirty="0" err="1" smtClean="0">
                <a:solidFill>
                  <a:schemeClr val="accent5">
                    <a:lumMod val="50000"/>
                  </a:schemeClr>
                </a:solidFill>
              </a:rPr>
              <a:t>Follow</a:t>
            </a:r>
            <a:r>
              <a:rPr lang="fr-CA" sz="4000" dirty="0" smtClean="0">
                <a:solidFill>
                  <a:schemeClr val="accent5">
                    <a:lumMod val="50000"/>
                  </a:schemeClr>
                </a:solidFill>
              </a:rPr>
              <a:t> the </a:t>
            </a:r>
            <a:r>
              <a:rPr lang="fr-CA" sz="4000" dirty="0" err="1" smtClean="0">
                <a:solidFill>
                  <a:schemeClr val="accent5">
                    <a:lumMod val="50000"/>
                  </a:schemeClr>
                </a:solidFill>
              </a:rPr>
              <a:t>teacher</a:t>
            </a:r>
            <a:r>
              <a:rPr lang="fr-CA" sz="4000" dirty="0">
                <a:solidFill>
                  <a:schemeClr val="accent5">
                    <a:lumMod val="50000"/>
                  </a:schemeClr>
                </a:solidFill>
              </a:rPr>
              <a:t> »</a:t>
            </a:r>
          </a:p>
          <a:p>
            <a:endParaRPr lang="fr-CA" dirty="0"/>
          </a:p>
        </p:txBody>
      </p:sp>
      <p:sp>
        <p:nvSpPr>
          <p:cNvPr id="13" name="ZoneTexte 12"/>
          <p:cNvSpPr txBox="1"/>
          <p:nvPr/>
        </p:nvSpPr>
        <p:spPr>
          <a:xfrm>
            <a:off x="5172364" y="4516581"/>
            <a:ext cx="3722254" cy="707886"/>
          </a:xfrm>
          <a:prstGeom prst="rect">
            <a:avLst/>
          </a:prstGeom>
          <a:noFill/>
        </p:spPr>
        <p:txBody>
          <a:bodyPr wrap="square" rtlCol="0">
            <a:spAutoFit/>
          </a:bodyPr>
          <a:lstStyle/>
          <a:p>
            <a:r>
              <a:rPr lang="fr-CA" sz="4000" dirty="0" smtClean="0">
                <a:solidFill>
                  <a:schemeClr val="accent5">
                    <a:lumMod val="50000"/>
                  </a:schemeClr>
                </a:solidFill>
              </a:rPr>
              <a:t>« </a:t>
            </a:r>
            <a:r>
              <a:rPr lang="fr-CA" sz="4000" dirty="0" err="1" smtClean="0">
                <a:solidFill>
                  <a:schemeClr val="accent5">
                    <a:lumMod val="50000"/>
                  </a:schemeClr>
                </a:solidFill>
              </a:rPr>
              <a:t>Ask</a:t>
            </a:r>
            <a:r>
              <a:rPr lang="fr-CA" sz="4000" dirty="0" smtClean="0">
                <a:solidFill>
                  <a:schemeClr val="accent5">
                    <a:lumMod val="50000"/>
                  </a:schemeClr>
                </a:solidFill>
              </a:rPr>
              <a:t> for help  »</a:t>
            </a:r>
            <a:endParaRPr lang="fr-CA" sz="4000" dirty="0">
              <a:solidFill>
                <a:schemeClr val="accent5">
                  <a:lumMod val="50000"/>
                </a:schemeClr>
              </a:solidFill>
            </a:endParaRPr>
          </a:p>
        </p:txBody>
      </p:sp>
      <p:sp>
        <p:nvSpPr>
          <p:cNvPr id="14" name="ZoneTexte 13"/>
          <p:cNvSpPr txBox="1"/>
          <p:nvPr/>
        </p:nvSpPr>
        <p:spPr>
          <a:xfrm>
            <a:off x="5172364" y="5510615"/>
            <a:ext cx="3962400" cy="707886"/>
          </a:xfrm>
          <a:prstGeom prst="rect">
            <a:avLst/>
          </a:prstGeom>
          <a:noFill/>
        </p:spPr>
        <p:txBody>
          <a:bodyPr wrap="square" rtlCol="0">
            <a:spAutoFit/>
          </a:bodyPr>
          <a:lstStyle/>
          <a:p>
            <a:r>
              <a:rPr lang="fr-CA" sz="4000" dirty="0" smtClean="0">
                <a:solidFill>
                  <a:schemeClr val="accent5">
                    <a:lumMod val="50000"/>
                  </a:schemeClr>
                </a:solidFill>
              </a:rPr>
              <a:t>« </a:t>
            </a:r>
            <a:r>
              <a:rPr lang="fr-CA" sz="4000" dirty="0" err="1" smtClean="0">
                <a:solidFill>
                  <a:schemeClr val="accent5">
                    <a:lumMod val="50000"/>
                  </a:schemeClr>
                </a:solidFill>
              </a:rPr>
              <a:t>Concentrate</a:t>
            </a:r>
            <a:r>
              <a:rPr lang="fr-CA" sz="4000" dirty="0" smtClean="0">
                <a:solidFill>
                  <a:schemeClr val="accent5">
                    <a:lumMod val="50000"/>
                  </a:schemeClr>
                </a:solidFill>
              </a:rPr>
              <a:t> »</a:t>
            </a:r>
            <a:endParaRPr lang="fr-CA" sz="4000" dirty="0">
              <a:solidFill>
                <a:schemeClr val="accent5">
                  <a:lumMod val="50000"/>
                </a:schemeClr>
              </a:solidFill>
            </a:endParaRP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17" name="Organigramme : Connecteur 16"/>
          <p:cNvSpPr/>
          <p:nvPr/>
        </p:nvSpPr>
        <p:spPr>
          <a:xfrm>
            <a:off x="9761600" y="5747446"/>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Premier cycle du primaire</a:t>
            </a:r>
            <a:endParaRPr lang="fr-CA" sz="1400" b="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7187639"/>
      </p:ext>
    </p:extLst>
  </p:cSld>
  <p:clrMapOvr>
    <a:masterClrMapping/>
  </p:clrMapOvr>
  <mc:AlternateContent xmlns:mc="http://schemas.openxmlformats.org/markup-compatibility/2006" xmlns:p14="http://schemas.microsoft.com/office/powerpoint/2010/main">
    <mc:Choice Requires="p14">
      <p:transition spd="med" p14:dur="700" advTm="7230">
        <p:fade/>
      </p:transition>
    </mc:Choice>
    <mc:Fallback xmlns="">
      <p:transition spd="med" advTm="7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43" y="133157"/>
            <a:ext cx="6493648" cy="5255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rganigramme : Connecteur 1"/>
          <p:cNvSpPr/>
          <p:nvPr/>
        </p:nvSpPr>
        <p:spPr>
          <a:xfrm>
            <a:off x="6335059" y="3594100"/>
            <a:ext cx="5641041" cy="3048000"/>
          </a:xfrm>
          <a:prstGeom prst="flowChartConnector">
            <a:avLst/>
          </a:prstGeom>
          <a:solidFill>
            <a:srgbClr val="92D050"/>
          </a:solidFill>
          <a:ln w="19050">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b="1" dirty="0" smtClean="0"/>
              <a:t>Deuxième et troisième cycles</a:t>
            </a:r>
            <a:endParaRPr lang="fr-CA" sz="4800" b="1" dirty="0"/>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8" name="Organigramme : Connecteur 7"/>
          <p:cNvSpPr/>
          <p:nvPr/>
        </p:nvSpPr>
        <p:spPr>
          <a:xfrm>
            <a:off x="1845553" y="5783485"/>
            <a:ext cx="1248124" cy="904430"/>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spTree>
    <p:extLst>
      <p:ext uri="{BB962C8B-B14F-4D97-AF65-F5344CB8AC3E}">
        <p14:creationId xmlns:p14="http://schemas.microsoft.com/office/powerpoint/2010/main" val="3431851336"/>
      </p:ext>
    </p:extLst>
  </p:cSld>
  <p:clrMapOvr>
    <a:masterClrMapping/>
  </p:clrMapOvr>
  <mc:AlternateContent xmlns:mc="http://schemas.openxmlformats.org/markup-compatibility/2006" xmlns:p14="http://schemas.microsoft.com/office/powerpoint/2010/main">
    <mc:Choice Requires="p14">
      <p:transition spd="med" p14:dur="700" advTm="3937">
        <p:fade/>
      </p:transition>
    </mc:Choice>
    <mc:Fallback xmlns="">
      <p:transition spd="med" advTm="3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7542" y="498570"/>
            <a:ext cx="8694993" cy="5400701"/>
          </a:xfrm>
          <a:prstGeom prst="rect">
            <a:avLst/>
          </a:prstGeom>
          <a:noFill/>
          <a:ln w="571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aphicFrame>
        <p:nvGraphicFramePr>
          <p:cNvPr id="4" name="Tableau 3"/>
          <p:cNvGraphicFramePr>
            <a:graphicFrameLocks noGrp="1"/>
          </p:cNvGraphicFramePr>
          <p:nvPr>
            <p:extLst>
              <p:ext uri="{D42A27DB-BD31-4B8C-83A1-F6EECF244321}">
                <p14:modId xmlns:p14="http://schemas.microsoft.com/office/powerpoint/2010/main" val="1836145743"/>
              </p:ext>
            </p:extLst>
          </p:nvPr>
        </p:nvGraphicFramePr>
        <p:xfrm>
          <a:off x="2287542" y="407774"/>
          <a:ext cx="8694994" cy="5491496"/>
        </p:xfrm>
        <a:graphic>
          <a:graphicData uri="http://schemas.openxmlformats.org/drawingml/2006/table">
            <a:tbl>
              <a:tblPr firstRow="1" bandRow="1">
                <a:tableStyleId>{FABFCF23-3B69-468F-B69F-88F6DE6A72F2}</a:tableStyleId>
              </a:tblPr>
              <a:tblGrid>
                <a:gridCol w="5043505">
                  <a:extLst>
                    <a:ext uri="{9D8B030D-6E8A-4147-A177-3AD203B41FA5}">
                      <a16:colId xmlns:a16="http://schemas.microsoft.com/office/drawing/2014/main" val="3278075839"/>
                    </a:ext>
                  </a:extLst>
                </a:gridCol>
                <a:gridCol w="1792740">
                  <a:extLst>
                    <a:ext uri="{9D8B030D-6E8A-4147-A177-3AD203B41FA5}">
                      <a16:colId xmlns:a16="http://schemas.microsoft.com/office/drawing/2014/main" val="879464046"/>
                    </a:ext>
                  </a:extLst>
                </a:gridCol>
                <a:gridCol w="1858749">
                  <a:extLst>
                    <a:ext uri="{9D8B030D-6E8A-4147-A177-3AD203B41FA5}">
                      <a16:colId xmlns:a16="http://schemas.microsoft.com/office/drawing/2014/main" val="314218624"/>
                    </a:ext>
                  </a:extLst>
                </a:gridCol>
              </a:tblGrid>
              <a:tr h="1271486">
                <a:tc>
                  <a:txBody>
                    <a:bodyPr/>
                    <a:lstStyle/>
                    <a:p>
                      <a:endParaRPr lang="fr-CA" sz="3200" dirty="0" smtClean="0"/>
                    </a:p>
                    <a:p>
                      <a:r>
                        <a:rPr lang="fr-CA" sz="3200" dirty="0" smtClean="0"/>
                        <a:t>Compétences</a:t>
                      </a:r>
                      <a:endParaRPr lang="fr-CA" sz="3200" dirty="0">
                        <a:solidFill>
                          <a:schemeClr val="accent5">
                            <a:lumMod val="50000"/>
                          </a:schemeClr>
                        </a:solidFill>
                      </a:endParaRPr>
                    </a:p>
                  </a:txBody>
                  <a:tcPr/>
                </a:tc>
                <a:tc>
                  <a:txBody>
                    <a:bodyPr/>
                    <a:lstStyle/>
                    <a:p>
                      <a:r>
                        <a:rPr lang="fr-CA" sz="2000" dirty="0" smtClean="0"/>
                        <a:t>   Cycle 2</a:t>
                      </a:r>
                      <a:endParaRPr lang="fr-CA" sz="2000" dirty="0"/>
                    </a:p>
                  </a:txBody>
                  <a:tcPr/>
                </a:tc>
                <a:tc>
                  <a:txBody>
                    <a:bodyPr/>
                    <a:lstStyle/>
                    <a:p>
                      <a:r>
                        <a:rPr lang="fr-CA" sz="2000" dirty="0" smtClean="0"/>
                        <a:t>   Cycle</a:t>
                      </a:r>
                      <a:r>
                        <a:rPr lang="fr-CA" sz="2000" baseline="0" dirty="0" smtClean="0"/>
                        <a:t> 3</a:t>
                      </a:r>
                      <a:endParaRPr lang="fr-CA" sz="2000" dirty="0"/>
                    </a:p>
                  </a:txBody>
                  <a:tcPr/>
                </a:tc>
                <a:extLst>
                  <a:ext uri="{0D108BD9-81ED-4DB2-BD59-A6C34878D82A}">
                    <a16:rowId xmlns:a16="http://schemas.microsoft.com/office/drawing/2014/main" val="3132312883"/>
                  </a:ext>
                </a:extLst>
              </a:tr>
              <a:tr h="1406670">
                <a:tc>
                  <a:txBody>
                    <a:bodyPr/>
                    <a:lstStyle/>
                    <a:p>
                      <a:r>
                        <a:rPr lang="fr-CA" sz="2400" dirty="0" smtClean="0"/>
                        <a:t>C1</a:t>
                      </a:r>
                      <a:r>
                        <a:rPr lang="fr-CA" sz="2400" baseline="0" dirty="0" smtClean="0"/>
                        <a:t> Interagir oralement en anglais</a:t>
                      </a:r>
                      <a:endParaRPr lang="fr-CA" sz="2400" dirty="0">
                        <a:solidFill>
                          <a:srgbClr val="002060"/>
                        </a:solidFill>
                      </a:endParaRPr>
                    </a:p>
                  </a:txBody>
                  <a:tcPr/>
                </a:tc>
                <a:tc>
                  <a:txBody>
                    <a:bodyPr/>
                    <a:lstStyle/>
                    <a:p>
                      <a:r>
                        <a:rPr lang="fr-CA" sz="3200" dirty="0" smtClean="0"/>
                        <a:t>50%</a:t>
                      </a:r>
                      <a:endParaRPr lang="fr-CA" sz="3200" dirty="0">
                        <a:solidFill>
                          <a:srgbClr val="002060"/>
                        </a:solidFill>
                      </a:endParaRPr>
                    </a:p>
                  </a:txBody>
                  <a:tcPr/>
                </a:tc>
                <a:tc>
                  <a:txBody>
                    <a:bodyPr/>
                    <a:lstStyle/>
                    <a:p>
                      <a:r>
                        <a:rPr lang="fr-CA" sz="3200" dirty="0" smtClean="0"/>
                        <a:t>45%</a:t>
                      </a:r>
                      <a:endParaRPr lang="fr-CA" sz="3200" dirty="0">
                        <a:solidFill>
                          <a:srgbClr val="002060"/>
                        </a:solidFill>
                      </a:endParaRPr>
                    </a:p>
                  </a:txBody>
                  <a:tcPr/>
                </a:tc>
                <a:extLst>
                  <a:ext uri="{0D108BD9-81ED-4DB2-BD59-A6C34878D82A}">
                    <a16:rowId xmlns:a16="http://schemas.microsoft.com/office/drawing/2014/main" val="2876988381"/>
                  </a:ext>
                </a:extLst>
              </a:tr>
              <a:tr h="1406670">
                <a:tc>
                  <a:txBody>
                    <a:bodyPr/>
                    <a:lstStyle/>
                    <a:p>
                      <a:r>
                        <a:rPr lang="fr-CA" sz="2400" dirty="0" smtClean="0"/>
                        <a:t>C2 Réinvestir</a:t>
                      </a:r>
                      <a:r>
                        <a:rPr lang="fr-CA" sz="2400" baseline="0" dirty="0" smtClean="0"/>
                        <a:t> sa compréhension de textes lus et entendus</a:t>
                      </a:r>
                      <a:endParaRPr lang="fr-CA" sz="2400" dirty="0">
                        <a:solidFill>
                          <a:srgbClr val="002060"/>
                        </a:solidFill>
                      </a:endParaRPr>
                    </a:p>
                  </a:txBody>
                  <a:tcPr/>
                </a:tc>
                <a:tc>
                  <a:txBody>
                    <a:bodyPr/>
                    <a:lstStyle/>
                    <a:p>
                      <a:r>
                        <a:rPr lang="fr-CA" sz="3200" dirty="0" smtClean="0"/>
                        <a:t>35%</a:t>
                      </a:r>
                      <a:endParaRPr lang="fr-CA" sz="3200" dirty="0">
                        <a:solidFill>
                          <a:srgbClr val="002060"/>
                        </a:solidFill>
                      </a:endParaRPr>
                    </a:p>
                  </a:txBody>
                  <a:tcPr/>
                </a:tc>
                <a:tc>
                  <a:txBody>
                    <a:bodyPr/>
                    <a:lstStyle/>
                    <a:p>
                      <a:r>
                        <a:rPr lang="fr-CA" sz="3200" dirty="0" smtClean="0"/>
                        <a:t>35%</a:t>
                      </a:r>
                      <a:endParaRPr lang="fr-CA" sz="3200" dirty="0">
                        <a:solidFill>
                          <a:srgbClr val="002060"/>
                        </a:solidFill>
                      </a:endParaRPr>
                    </a:p>
                  </a:txBody>
                  <a:tcPr/>
                </a:tc>
                <a:extLst>
                  <a:ext uri="{0D108BD9-81ED-4DB2-BD59-A6C34878D82A}">
                    <a16:rowId xmlns:a16="http://schemas.microsoft.com/office/drawing/2014/main" val="3576582597"/>
                  </a:ext>
                </a:extLst>
              </a:tr>
              <a:tr h="1406670">
                <a:tc>
                  <a:txBody>
                    <a:bodyPr/>
                    <a:lstStyle/>
                    <a:p>
                      <a:r>
                        <a:rPr lang="fr-CA" sz="2400" dirty="0" smtClean="0"/>
                        <a:t>C3 Écrire des textes</a:t>
                      </a:r>
                      <a:endParaRPr lang="fr-CA" sz="2400" dirty="0">
                        <a:solidFill>
                          <a:srgbClr val="002060"/>
                        </a:solidFill>
                      </a:endParaRPr>
                    </a:p>
                  </a:txBody>
                  <a:tcPr/>
                </a:tc>
                <a:tc>
                  <a:txBody>
                    <a:bodyPr/>
                    <a:lstStyle/>
                    <a:p>
                      <a:r>
                        <a:rPr lang="fr-CA" sz="3200" dirty="0" smtClean="0"/>
                        <a:t>15%</a:t>
                      </a:r>
                      <a:endParaRPr lang="fr-CA" sz="3200" dirty="0">
                        <a:solidFill>
                          <a:srgbClr val="002060"/>
                        </a:solidFill>
                      </a:endParaRPr>
                    </a:p>
                  </a:txBody>
                  <a:tcPr/>
                </a:tc>
                <a:tc>
                  <a:txBody>
                    <a:bodyPr/>
                    <a:lstStyle/>
                    <a:p>
                      <a:r>
                        <a:rPr lang="fr-CA" sz="3200" dirty="0" smtClean="0"/>
                        <a:t>20%</a:t>
                      </a:r>
                      <a:endParaRPr lang="fr-CA" sz="3200" dirty="0">
                        <a:solidFill>
                          <a:srgbClr val="002060"/>
                        </a:solidFill>
                      </a:endParaRPr>
                    </a:p>
                  </a:txBody>
                  <a:tcPr/>
                </a:tc>
                <a:extLst>
                  <a:ext uri="{0D108BD9-81ED-4DB2-BD59-A6C34878D82A}">
                    <a16:rowId xmlns:a16="http://schemas.microsoft.com/office/drawing/2014/main" val="2037613239"/>
                  </a:ext>
                </a:extLst>
              </a:tr>
            </a:tbl>
          </a:graphicData>
        </a:graphic>
      </p:graphicFrame>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29" y="5143823"/>
            <a:ext cx="1147814" cy="485023"/>
          </a:xfrm>
          <a:prstGeom prst="rect">
            <a:avLst/>
          </a:prstGeom>
        </p:spPr>
      </p:pic>
      <p:sp>
        <p:nvSpPr>
          <p:cNvPr id="8" name="Organigramme : Connecteur 7"/>
          <p:cNvSpPr/>
          <p:nvPr/>
        </p:nvSpPr>
        <p:spPr>
          <a:xfrm>
            <a:off x="215419" y="5783485"/>
            <a:ext cx="1248124" cy="904430"/>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74760376"/>
      </p:ext>
    </p:extLst>
  </p:cSld>
  <p:clrMapOvr>
    <a:masterClrMapping/>
  </p:clrMapOvr>
  <mc:AlternateContent xmlns:mc="http://schemas.openxmlformats.org/markup-compatibility/2006" xmlns:p14="http://schemas.microsoft.com/office/powerpoint/2010/main">
    <mc:Choice Requires="p14">
      <p:transition spd="med" p14:dur="700" advTm="18446">
        <p:fade/>
      </p:transition>
    </mc:Choice>
    <mc:Fallback xmlns="">
      <p:transition spd="med" advTm="18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571500" y="512041"/>
            <a:ext cx="7029450" cy="4248150"/>
          </a:xfrm>
          <a:prstGeom prst="ellipse">
            <a:avLst/>
          </a:prstGeom>
          <a:solidFill>
            <a:srgbClr val="00B0F0"/>
          </a:solidFill>
          <a:ln w="28575">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5">
                    <a:lumMod val="50000"/>
                  </a:schemeClr>
                </a:solidFill>
              </a:rPr>
              <a:t>C1 interagir oralement en anglais</a:t>
            </a:r>
            <a:endParaRPr lang="fr-CA" sz="4000" dirty="0">
              <a:solidFill>
                <a:schemeClr val="accent5">
                  <a:lumMod val="50000"/>
                </a:schemeClr>
              </a:solidFill>
            </a:endParaRPr>
          </a:p>
        </p:txBody>
      </p:sp>
      <p:sp>
        <p:nvSpPr>
          <p:cNvPr id="3" name="Ellipse 2"/>
          <p:cNvSpPr/>
          <p:nvPr/>
        </p:nvSpPr>
        <p:spPr>
          <a:xfrm>
            <a:off x="4086225" y="3412034"/>
            <a:ext cx="3981449" cy="2724150"/>
          </a:xfrm>
          <a:prstGeom prst="ellipse">
            <a:avLst/>
          </a:prstGeom>
          <a:solidFill>
            <a:srgbClr val="00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smtClean="0">
                <a:solidFill>
                  <a:schemeClr val="accent5">
                    <a:lumMod val="50000"/>
                  </a:schemeClr>
                </a:solidFill>
              </a:rPr>
              <a:t>C3 écrire des textes</a:t>
            </a:r>
            <a:endParaRPr lang="fr-CA" sz="3600" dirty="0">
              <a:solidFill>
                <a:schemeClr val="accent5">
                  <a:lumMod val="50000"/>
                </a:schemeClr>
              </a:solidFill>
            </a:endParaRPr>
          </a:p>
        </p:txBody>
      </p:sp>
      <p:sp>
        <p:nvSpPr>
          <p:cNvPr id="4" name="Ellipse 3"/>
          <p:cNvSpPr/>
          <p:nvPr/>
        </p:nvSpPr>
        <p:spPr>
          <a:xfrm>
            <a:off x="6610349" y="1333388"/>
            <a:ext cx="5581651" cy="2743200"/>
          </a:xfrm>
          <a:prstGeom prst="ellipse">
            <a:avLst/>
          </a:prstGeom>
          <a:solidFill>
            <a:srgbClr val="09A3E1"/>
          </a:solidFill>
          <a:ln w="28575">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smtClean="0">
                <a:solidFill>
                  <a:schemeClr val="accent2">
                    <a:lumMod val="20000"/>
                    <a:lumOff val="80000"/>
                  </a:schemeClr>
                </a:solidFill>
              </a:rPr>
              <a:t>C2 réinvestir sa compréhension de textes lus et entendus</a:t>
            </a:r>
            <a:endParaRPr lang="fr-CA" sz="3600" dirty="0">
              <a:solidFill>
                <a:schemeClr val="accent2">
                  <a:lumMod val="20000"/>
                  <a:lumOff val="80000"/>
                </a:schemeClr>
              </a:solidFill>
            </a:endParaRPr>
          </a:p>
        </p:txBody>
      </p:sp>
      <p:sp>
        <p:nvSpPr>
          <p:cNvPr id="7" name="Organigramme : Connecteur 6"/>
          <p:cNvSpPr/>
          <p:nvPr/>
        </p:nvSpPr>
        <p:spPr>
          <a:xfrm>
            <a:off x="1789444" y="5781417"/>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38178725"/>
      </p:ext>
    </p:extLst>
  </p:cSld>
  <p:clrMapOvr>
    <a:masterClrMapping/>
  </p:clrMapOvr>
  <mc:AlternateContent xmlns:mc="http://schemas.openxmlformats.org/markup-compatibility/2006" xmlns:p14="http://schemas.microsoft.com/office/powerpoint/2010/main">
    <mc:Choice Requires="p14">
      <p:transition spd="med" p14:dur="700" advTm="22714">
        <p:fade/>
      </p:transition>
    </mc:Choice>
    <mc:Fallback xmlns="">
      <p:transition spd="med" advTm="22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2"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3055178"/>
            <a:ext cx="7379594" cy="970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069" y="2481096"/>
            <a:ext cx="4095961" cy="768389"/>
          </a:xfrm>
          <a:prstGeom prst="rect">
            <a:avLst/>
          </a:prstGeom>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479" y="632574"/>
            <a:ext cx="10328883" cy="16915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1" y="4025300"/>
            <a:ext cx="7379594" cy="2413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lèche droite 5"/>
          <p:cNvSpPr/>
          <p:nvPr/>
        </p:nvSpPr>
        <p:spPr>
          <a:xfrm>
            <a:off x="55980" y="570790"/>
            <a:ext cx="978408" cy="484632"/>
          </a:xfrm>
          <a:prstGeom prst="rightArrow">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Flèche droite 6"/>
          <p:cNvSpPr/>
          <p:nvPr/>
        </p:nvSpPr>
        <p:spPr>
          <a:xfrm>
            <a:off x="55980" y="1114593"/>
            <a:ext cx="978408" cy="484632"/>
          </a:xfrm>
          <a:prstGeom prst="rightArrow">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Flèche droite 7"/>
          <p:cNvSpPr/>
          <p:nvPr/>
        </p:nvSpPr>
        <p:spPr>
          <a:xfrm>
            <a:off x="55980" y="1658397"/>
            <a:ext cx="978408" cy="484632"/>
          </a:xfrm>
          <a:prstGeom prst="rightArrow">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2649" y="5386876"/>
            <a:ext cx="2207627" cy="1272632"/>
          </a:xfrm>
          <a:prstGeom prst="rect">
            <a:avLst/>
          </a:prstGeom>
          <a:ln w="12700">
            <a:solidFill>
              <a:schemeClr val="accent1">
                <a:lumMod val="75000"/>
              </a:schemeClr>
            </a:solidFill>
          </a:ln>
        </p:spPr>
      </p:pic>
      <p:sp>
        <p:nvSpPr>
          <p:cNvPr id="10" name="Flèche droite 9"/>
          <p:cNvSpPr/>
          <p:nvPr/>
        </p:nvSpPr>
        <p:spPr>
          <a:xfrm rot="5400000">
            <a:off x="6954614" y="4500461"/>
            <a:ext cx="978408" cy="484632"/>
          </a:xfrm>
          <a:prstGeom prst="rightArrow">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Flèche droite 11"/>
          <p:cNvSpPr/>
          <p:nvPr/>
        </p:nvSpPr>
        <p:spPr>
          <a:xfrm rot="5400000">
            <a:off x="7478465" y="4500461"/>
            <a:ext cx="978408" cy="484632"/>
          </a:xfrm>
          <a:prstGeom prst="rightArrow">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lèche droite 12"/>
          <p:cNvSpPr/>
          <p:nvPr/>
        </p:nvSpPr>
        <p:spPr>
          <a:xfrm rot="5400000">
            <a:off x="8002316" y="4500461"/>
            <a:ext cx="978408" cy="484632"/>
          </a:xfrm>
          <a:prstGeom prst="rightArrow">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rot="5400000">
            <a:off x="8520011" y="4500461"/>
            <a:ext cx="978408" cy="484632"/>
          </a:xfrm>
          <a:prstGeom prst="rightArrow">
            <a:avLst/>
          </a:prstGeom>
          <a:solidFill>
            <a:srgbClr val="92D05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Imag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069" y="6148132"/>
            <a:ext cx="1147814" cy="485023"/>
          </a:xfrm>
          <a:prstGeom prst="rect">
            <a:avLst/>
          </a:prstGeom>
        </p:spPr>
      </p:pic>
      <p:sp>
        <p:nvSpPr>
          <p:cNvPr id="18" name="Organigramme : Connecteur 17"/>
          <p:cNvSpPr/>
          <p:nvPr/>
        </p:nvSpPr>
        <p:spPr>
          <a:xfrm>
            <a:off x="55980" y="4932593"/>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09808487"/>
      </p:ext>
    </p:extLst>
  </p:cSld>
  <p:clrMapOvr>
    <a:masterClrMapping/>
  </p:clrMapOvr>
  <mc:AlternateContent xmlns:mc="http://schemas.openxmlformats.org/markup-compatibility/2006" xmlns:p14="http://schemas.microsoft.com/office/powerpoint/2010/main">
    <mc:Choice Requires="p14">
      <p:transition spd="med" p14:dur="700" advTm="51297">
        <p:fade/>
      </p:transition>
    </mc:Choice>
    <mc:Fallback xmlns="">
      <p:transition spd="med" advTm="51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8" grpId="0" animBg="1"/>
      <p:bldP spid="10"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5560" y="157830"/>
            <a:ext cx="11861802" cy="1563453"/>
          </a:xfrm>
        </p:spPr>
        <p:txBody>
          <a:bodyPr>
            <a:noAutofit/>
          </a:bodyPr>
          <a:lstStyle/>
          <a:p>
            <a:r>
              <a:rPr lang="fr-CA" sz="3600" b="1" dirty="0" smtClean="0">
                <a:solidFill>
                  <a:schemeClr val="accent5">
                    <a:lumMod val="50000"/>
                  </a:schemeClr>
                </a:solidFill>
              </a:rPr>
              <a:t>Exemple: </a:t>
            </a:r>
            <a:r>
              <a:rPr lang="fr-CA" sz="3600" b="1" i="1" dirty="0" smtClean="0">
                <a:solidFill>
                  <a:schemeClr val="accent5">
                    <a:lumMod val="50000"/>
                  </a:schemeClr>
                </a:solidFill>
              </a:rPr>
              <a:t>Thème: </a:t>
            </a:r>
            <a:r>
              <a:rPr lang="fr-CA" sz="3600" b="1" i="1" dirty="0">
                <a:solidFill>
                  <a:schemeClr val="accent5">
                    <a:lumMod val="50000"/>
                  </a:schemeClr>
                </a:solidFill>
              </a:rPr>
              <a:t>L</a:t>
            </a:r>
            <a:r>
              <a:rPr lang="fr-CA" sz="3600" b="1" i="1" dirty="0" smtClean="0">
                <a:solidFill>
                  <a:schemeClr val="accent5">
                    <a:lumMod val="50000"/>
                  </a:schemeClr>
                </a:solidFill>
              </a:rPr>
              <a:t>es animaux de compagnie.  4</a:t>
            </a:r>
            <a:r>
              <a:rPr lang="fr-CA" sz="3600" b="1" i="1" baseline="30000" dirty="0" smtClean="0">
                <a:solidFill>
                  <a:schemeClr val="accent5">
                    <a:lumMod val="50000"/>
                  </a:schemeClr>
                </a:solidFill>
              </a:rPr>
              <a:t>e</a:t>
            </a:r>
            <a:r>
              <a:rPr lang="fr-CA" sz="3600" b="1" i="1" dirty="0" smtClean="0">
                <a:solidFill>
                  <a:schemeClr val="accent5">
                    <a:lumMod val="50000"/>
                  </a:schemeClr>
                </a:solidFill>
              </a:rPr>
              <a:t> année</a:t>
            </a:r>
            <a:br>
              <a:rPr lang="fr-CA" sz="3600" b="1" i="1" dirty="0" smtClean="0">
                <a:solidFill>
                  <a:schemeClr val="accent5">
                    <a:lumMod val="50000"/>
                  </a:schemeClr>
                </a:solidFill>
              </a:rPr>
            </a:br>
            <a:endParaRPr lang="fr-CA" sz="3600" b="1" i="1" dirty="0">
              <a:solidFill>
                <a:schemeClr val="accent5">
                  <a:lumMod val="50000"/>
                </a:schemeClr>
              </a:solidFill>
            </a:endParaRPr>
          </a:p>
        </p:txBody>
      </p:sp>
      <p:sp>
        <p:nvSpPr>
          <p:cNvPr id="3" name="AutoShape 2" descr="Résultat de recherche d'images pour &quot;pets different animal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 name="AutoShape 4" descr="Résultat de recherche d'images pour &quot;pets different animal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 name="AutoShape 6" descr="Résultat de recherche d'images pour &quot;pets different animals&quot;"/>
          <p:cNvSpPr>
            <a:spLocks noChangeAspect="1" noChangeArrowheads="1"/>
          </p:cNvSpPr>
          <p:nvPr/>
        </p:nvSpPr>
        <p:spPr bwMode="auto">
          <a:xfrm>
            <a:off x="-30545" y="465138"/>
            <a:ext cx="521894" cy="5218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AutoShape 8" descr="Résultat de recherche d'images pour &quot;pets different animals&quot;"/>
          <p:cNvSpPr>
            <a:spLocks noChangeAspect="1" noChangeArrowheads="1"/>
          </p:cNvSpPr>
          <p:nvPr/>
        </p:nvSpPr>
        <p:spPr bwMode="auto">
          <a:xfrm>
            <a:off x="405916" y="160338"/>
            <a:ext cx="359259" cy="359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aphicFrame>
        <p:nvGraphicFramePr>
          <p:cNvPr id="10" name="Tableau 9"/>
          <p:cNvGraphicFramePr>
            <a:graphicFrameLocks noGrp="1"/>
          </p:cNvGraphicFramePr>
          <p:nvPr>
            <p:extLst>
              <p:ext uri="{D42A27DB-BD31-4B8C-83A1-F6EECF244321}">
                <p14:modId xmlns:p14="http://schemas.microsoft.com/office/powerpoint/2010/main" val="4040335917"/>
              </p:ext>
            </p:extLst>
          </p:nvPr>
        </p:nvGraphicFramePr>
        <p:xfrm>
          <a:off x="1734894" y="1479149"/>
          <a:ext cx="9082296" cy="2685078"/>
        </p:xfrm>
        <a:graphic>
          <a:graphicData uri="http://schemas.openxmlformats.org/drawingml/2006/table">
            <a:tbl>
              <a:tblPr firstRow="1" bandRow="1">
                <a:tableStyleId>{5C22544A-7EE6-4342-B048-85BDC9FD1C3A}</a:tableStyleId>
              </a:tblPr>
              <a:tblGrid>
                <a:gridCol w="3027432">
                  <a:extLst>
                    <a:ext uri="{9D8B030D-6E8A-4147-A177-3AD203B41FA5}">
                      <a16:colId xmlns:a16="http://schemas.microsoft.com/office/drawing/2014/main" val="1392402453"/>
                    </a:ext>
                  </a:extLst>
                </a:gridCol>
                <a:gridCol w="3027432">
                  <a:extLst>
                    <a:ext uri="{9D8B030D-6E8A-4147-A177-3AD203B41FA5}">
                      <a16:colId xmlns:a16="http://schemas.microsoft.com/office/drawing/2014/main" val="4210577661"/>
                    </a:ext>
                  </a:extLst>
                </a:gridCol>
                <a:gridCol w="3027432">
                  <a:extLst>
                    <a:ext uri="{9D8B030D-6E8A-4147-A177-3AD203B41FA5}">
                      <a16:colId xmlns:a16="http://schemas.microsoft.com/office/drawing/2014/main" val="3670558024"/>
                    </a:ext>
                  </a:extLst>
                </a:gridCol>
              </a:tblGrid>
              <a:tr h="2685078">
                <a:tc>
                  <a:txBody>
                    <a:bodyPr/>
                    <a:lstStyle/>
                    <a:p>
                      <a:endParaRPr lang="fr-CA"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59304025"/>
                  </a:ext>
                </a:extLst>
              </a:tr>
            </a:tbl>
          </a:graphicData>
        </a:graphic>
      </p:graphicFrame>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0101" y="1904066"/>
            <a:ext cx="2571882" cy="1835244"/>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656" y="1884322"/>
            <a:ext cx="2521080" cy="1815393"/>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5052" y="1904067"/>
            <a:ext cx="2570743" cy="1835244"/>
          </a:xfrm>
          <a:prstGeom prst="rect">
            <a:avLst/>
          </a:prstGeom>
        </p:spPr>
      </p:pic>
      <p:sp>
        <p:nvSpPr>
          <p:cNvPr id="6" name="ZoneTexte 5"/>
          <p:cNvSpPr txBox="1"/>
          <p:nvPr/>
        </p:nvSpPr>
        <p:spPr>
          <a:xfrm>
            <a:off x="1734894" y="4164227"/>
            <a:ext cx="9082296" cy="2246769"/>
          </a:xfrm>
          <a:prstGeom prst="rect">
            <a:avLst/>
          </a:prstGeom>
          <a:solidFill>
            <a:srgbClr val="00CCFF"/>
          </a:solidFill>
        </p:spPr>
        <p:txBody>
          <a:bodyPr wrap="square" rtlCol="0">
            <a:spAutoFit/>
          </a:bodyPr>
          <a:lstStyle/>
          <a:p>
            <a:r>
              <a:rPr lang="fr-CA" sz="2800" dirty="0" smtClean="0">
                <a:solidFill>
                  <a:schemeClr val="accent5">
                    <a:lumMod val="50000"/>
                  </a:schemeClr>
                </a:solidFill>
              </a:rPr>
              <a:t>You </a:t>
            </a:r>
            <a:r>
              <a:rPr lang="fr-CA" sz="2800" dirty="0" err="1" smtClean="0">
                <a:solidFill>
                  <a:schemeClr val="accent5">
                    <a:lumMod val="50000"/>
                  </a:schemeClr>
                </a:solidFill>
              </a:rPr>
              <a:t>will</a:t>
            </a:r>
            <a:r>
              <a:rPr lang="fr-CA" sz="2800" dirty="0" smtClean="0">
                <a:solidFill>
                  <a:schemeClr val="accent5">
                    <a:lumMod val="50000"/>
                  </a:schemeClr>
                </a:solidFill>
              </a:rPr>
              <a:t> :</a:t>
            </a:r>
          </a:p>
          <a:p>
            <a:pPr marL="342900" indent="-342900">
              <a:buFont typeface="Arial" panose="020B0604020202020204" pitchFamily="34" charset="0"/>
              <a:buChar char="•"/>
            </a:pPr>
            <a:r>
              <a:rPr lang="fr-CA" sz="2800" dirty="0" smtClean="0">
                <a:solidFill>
                  <a:schemeClr val="accent5">
                    <a:lumMod val="50000"/>
                  </a:schemeClr>
                </a:solidFill>
              </a:rPr>
              <a:t>Know the </a:t>
            </a:r>
            <a:r>
              <a:rPr lang="fr-CA" sz="2800" dirty="0" err="1" smtClean="0">
                <a:solidFill>
                  <a:schemeClr val="accent5">
                    <a:lumMod val="50000"/>
                  </a:schemeClr>
                </a:solidFill>
              </a:rPr>
              <a:t>names</a:t>
            </a:r>
            <a:r>
              <a:rPr lang="fr-CA" sz="2800" dirty="0" smtClean="0">
                <a:solidFill>
                  <a:schemeClr val="accent5">
                    <a:lumMod val="50000"/>
                  </a:schemeClr>
                </a:solidFill>
              </a:rPr>
              <a:t> of 10 pets.</a:t>
            </a:r>
          </a:p>
          <a:p>
            <a:pPr marL="342900" indent="-342900">
              <a:buFont typeface="Arial" panose="020B0604020202020204" pitchFamily="34" charset="0"/>
              <a:buChar char="•"/>
            </a:pPr>
            <a:r>
              <a:rPr lang="fr-CA" sz="2800" dirty="0" err="1" smtClean="0">
                <a:solidFill>
                  <a:schemeClr val="accent5">
                    <a:lumMod val="50000"/>
                  </a:schemeClr>
                </a:solidFill>
              </a:rPr>
              <a:t>Describe</a:t>
            </a:r>
            <a:r>
              <a:rPr lang="fr-CA" sz="2800" dirty="0" smtClean="0">
                <a:solidFill>
                  <a:schemeClr val="accent5">
                    <a:lumMod val="50000"/>
                  </a:schemeClr>
                </a:solidFill>
              </a:rPr>
              <a:t> </a:t>
            </a:r>
            <a:r>
              <a:rPr lang="fr-CA" sz="2800" dirty="0" err="1" smtClean="0">
                <a:solidFill>
                  <a:schemeClr val="accent5">
                    <a:lumMod val="50000"/>
                  </a:schemeClr>
                </a:solidFill>
              </a:rPr>
              <a:t>each</a:t>
            </a:r>
            <a:r>
              <a:rPr lang="fr-CA" sz="2800" dirty="0" smtClean="0">
                <a:solidFill>
                  <a:schemeClr val="accent5">
                    <a:lumMod val="50000"/>
                  </a:schemeClr>
                </a:solidFill>
              </a:rPr>
              <a:t> pet (</a:t>
            </a:r>
            <a:r>
              <a:rPr lang="fr-CA" sz="2800" dirty="0" err="1" smtClean="0">
                <a:solidFill>
                  <a:schemeClr val="accent5">
                    <a:lumMod val="50000"/>
                  </a:schemeClr>
                </a:solidFill>
              </a:rPr>
              <a:t>colour</a:t>
            </a:r>
            <a:r>
              <a:rPr lang="fr-CA" sz="2800" dirty="0" smtClean="0">
                <a:solidFill>
                  <a:schemeClr val="accent5">
                    <a:lumMod val="50000"/>
                  </a:schemeClr>
                </a:solidFill>
              </a:rPr>
              <a:t> and size).</a:t>
            </a:r>
          </a:p>
          <a:p>
            <a:pPr marL="342900" indent="-342900">
              <a:buFont typeface="Arial" panose="020B0604020202020204" pitchFamily="34" charset="0"/>
              <a:buChar char="•"/>
            </a:pPr>
            <a:r>
              <a:rPr lang="fr-CA" sz="2800" dirty="0" smtClean="0">
                <a:solidFill>
                  <a:schemeClr val="accent5">
                    <a:lumMod val="50000"/>
                  </a:schemeClr>
                </a:solidFill>
              </a:rPr>
              <a:t>Name a </a:t>
            </a:r>
            <a:r>
              <a:rPr lang="fr-CA" sz="2800" dirty="0" err="1" smtClean="0">
                <a:solidFill>
                  <a:schemeClr val="accent5">
                    <a:lumMod val="50000"/>
                  </a:schemeClr>
                </a:solidFill>
              </a:rPr>
              <a:t>characteristic</a:t>
            </a:r>
            <a:r>
              <a:rPr lang="fr-CA" sz="2800" dirty="0" smtClean="0">
                <a:solidFill>
                  <a:schemeClr val="accent5">
                    <a:lumMod val="50000"/>
                  </a:schemeClr>
                </a:solidFill>
              </a:rPr>
              <a:t> for </a:t>
            </a:r>
            <a:r>
              <a:rPr lang="fr-CA" sz="2800" dirty="0" err="1" smtClean="0">
                <a:solidFill>
                  <a:schemeClr val="accent5">
                    <a:lumMod val="50000"/>
                  </a:schemeClr>
                </a:solidFill>
              </a:rPr>
              <a:t>each</a:t>
            </a:r>
            <a:r>
              <a:rPr lang="fr-CA" sz="2800" dirty="0" smtClean="0">
                <a:solidFill>
                  <a:schemeClr val="accent5">
                    <a:lumMod val="50000"/>
                  </a:schemeClr>
                </a:solidFill>
              </a:rPr>
              <a:t> pet (</a:t>
            </a:r>
            <a:r>
              <a:rPr lang="fr-CA" sz="2800" dirty="0" err="1" smtClean="0">
                <a:solidFill>
                  <a:schemeClr val="accent5">
                    <a:lumMod val="50000"/>
                  </a:schemeClr>
                </a:solidFill>
              </a:rPr>
              <a:t>tail</a:t>
            </a:r>
            <a:r>
              <a:rPr lang="fr-CA" sz="2800" dirty="0" smtClean="0">
                <a:solidFill>
                  <a:schemeClr val="accent5">
                    <a:lumMod val="50000"/>
                  </a:schemeClr>
                </a:solidFill>
              </a:rPr>
              <a:t>, </a:t>
            </a:r>
            <a:r>
              <a:rPr lang="fr-CA" sz="2800" dirty="0" err="1" smtClean="0">
                <a:solidFill>
                  <a:schemeClr val="accent5">
                    <a:lumMod val="50000"/>
                  </a:schemeClr>
                </a:solidFill>
              </a:rPr>
              <a:t>whiskers</a:t>
            </a:r>
            <a:r>
              <a:rPr lang="fr-CA" sz="2800" dirty="0" smtClean="0">
                <a:solidFill>
                  <a:schemeClr val="accent5">
                    <a:lumMod val="50000"/>
                  </a:schemeClr>
                </a:solidFill>
              </a:rPr>
              <a:t>, fur…)</a:t>
            </a:r>
          </a:p>
          <a:p>
            <a:pPr marL="342900" indent="-342900">
              <a:buFont typeface="Arial" panose="020B0604020202020204" pitchFamily="34" charset="0"/>
              <a:buChar char="•"/>
            </a:pPr>
            <a:r>
              <a:rPr lang="fr-CA" sz="2800" dirty="0">
                <a:solidFill>
                  <a:schemeClr val="accent5">
                    <a:lumMod val="50000"/>
                  </a:schemeClr>
                </a:solidFill>
              </a:rPr>
              <a:t>N</a:t>
            </a:r>
            <a:r>
              <a:rPr lang="fr-CA" sz="2800" dirty="0" smtClean="0">
                <a:solidFill>
                  <a:schemeClr val="accent5">
                    <a:lumMod val="50000"/>
                  </a:schemeClr>
                </a:solidFill>
              </a:rPr>
              <a:t>ame an action for </a:t>
            </a:r>
            <a:r>
              <a:rPr lang="fr-CA" sz="2800" dirty="0" err="1" smtClean="0">
                <a:solidFill>
                  <a:schemeClr val="accent5">
                    <a:lumMod val="50000"/>
                  </a:schemeClr>
                </a:solidFill>
              </a:rPr>
              <a:t>each</a:t>
            </a:r>
            <a:r>
              <a:rPr lang="fr-CA" sz="2800" dirty="0" smtClean="0">
                <a:solidFill>
                  <a:schemeClr val="accent5">
                    <a:lumMod val="50000"/>
                  </a:schemeClr>
                </a:solidFill>
              </a:rPr>
              <a:t> pet (« </a:t>
            </a:r>
            <a:r>
              <a:rPr lang="fr-CA" sz="2800" i="1" dirty="0" smtClean="0">
                <a:solidFill>
                  <a:schemeClr val="accent5">
                    <a:lumMod val="50000"/>
                  </a:schemeClr>
                </a:solidFill>
              </a:rPr>
              <a:t>It </a:t>
            </a:r>
            <a:r>
              <a:rPr lang="fr-CA" sz="2800" i="1" dirty="0" err="1" smtClean="0">
                <a:solidFill>
                  <a:schemeClr val="accent5">
                    <a:lumMod val="50000"/>
                  </a:schemeClr>
                </a:solidFill>
              </a:rPr>
              <a:t>can</a:t>
            </a:r>
            <a:r>
              <a:rPr lang="fr-CA" sz="2800" i="1" dirty="0" smtClean="0">
                <a:solidFill>
                  <a:schemeClr val="accent5">
                    <a:lumMod val="50000"/>
                  </a:schemeClr>
                </a:solidFill>
              </a:rPr>
              <a:t> </a:t>
            </a:r>
            <a:r>
              <a:rPr lang="fr-CA" sz="2800" i="1" dirty="0" err="1" smtClean="0">
                <a:solidFill>
                  <a:schemeClr val="accent5">
                    <a:lumMod val="50000"/>
                  </a:schemeClr>
                </a:solidFill>
              </a:rPr>
              <a:t>fly</a:t>
            </a:r>
            <a:r>
              <a:rPr lang="fr-CA" sz="2800" i="1" dirty="0" smtClean="0">
                <a:solidFill>
                  <a:schemeClr val="accent5">
                    <a:lumMod val="50000"/>
                  </a:schemeClr>
                </a:solidFill>
              </a:rPr>
              <a:t>.</a:t>
            </a:r>
            <a:r>
              <a:rPr lang="fr-CA" sz="2800" dirty="0" smtClean="0">
                <a:solidFill>
                  <a:schemeClr val="accent5">
                    <a:lumMod val="50000"/>
                  </a:schemeClr>
                </a:solidFill>
              </a:rPr>
              <a:t> »)</a:t>
            </a: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975" y="6170230"/>
            <a:ext cx="1147814" cy="485023"/>
          </a:xfrm>
          <a:prstGeom prst="rect">
            <a:avLst/>
          </a:prstGeom>
        </p:spPr>
      </p:pic>
      <p:sp>
        <p:nvSpPr>
          <p:cNvPr id="17" name="Organigramme : Connecteur 16"/>
          <p:cNvSpPr/>
          <p:nvPr/>
        </p:nvSpPr>
        <p:spPr>
          <a:xfrm>
            <a:off x="230402" y="4968545"/>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sp>
        <p:nvSpPr>
          <p:cNvPr id="9" name="Flèche gauche 8"/>
          <p:cNvSpPr/>
          <p:nvPr/>
        </p:nvSpPr>
        <p:spPr>
          <a:xfrm rot="19771306">
            <a:off x="9454182" y="3689417"/>
            <a:ext cx="1647391" cy="212443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29021095"/>
      </p:ext>
    </p:extLst>
  </p:cSld>
  <p:clrMapOvr>
    <a:masterClrMapping/>
  </p:clrMapOvr>
  <mc:AlternateContent xmlns:mc="http://schemas.openxmlformats.org/markup-compatibility/2006" xmlns:p14="http://schemas.microsoft.com/office/powerpoint/2010/main">
    <mc:Choice Requires="p14">
      <p:transition spd="med" p14:dur="700" advTm="21470">
        <p:fade/>
      </p:transition>
    </mc:Choice>
    <mc:Fallback xmlns="">
      <p:transition spd="med" advTm="21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17668" y="4745028"/>
            <a:ext cx="4429478" cy="1897072"/>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1">
                    <a:lumMod val="75000"/>
                  </a:schemeClr>
                </a:solidFill>
              </a:rPr>
              <a:t>Soutenir les apprentissages</a:t>
            </a:r>
            <a:endParaRPr lang="fr-CA" sz="3600" b="1" dirty="0">
              <a:solidFill>
                <a:schemeClr val="accent1">
                  <a:lumMod val="75000"/>
                </a:schemeClr>
              </a:solidFill>
            </a:endParaRPr>
          </a:p>
        </p:txBody>
      </p:sp>
      <p:sp>
        <p:nvSpPr>
          <p:cNvPr id="5" name="Rectangle à coins arrondis 4"/>
          <p:cNvSpPr/>
          <p:nvPr/>
        </p:nvSpPr>
        <p:spPr>
          <a:xfrm>
            <a:off x="3126258" y="82260"/>
            <a:ext cx="6079525" cy="1907177"/>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b="1" dirty="0" smtClean="0">
                <a:solidFill>
                  <a:schemeClr val="accent5">
                    <a:lumMod val="50000"/>
                  </a:schemeClr>
                </a:solidFill>
              </a:rPr>
              <a:t>Évaluation</a:t>
            </a:r>
          </a:p>
        </p:txBody>
      </p:sp>
      <p:sp>
        <p:nvSpPr>
          <p:cNvPr id="12" name="Rectangle à coins arrondis 11"/>
          <p:cNvSpPr/>
          <p:nvPr/>
        </p:nvSpPr>
        <p:spPr>
          <a:xfrm>
            <a:off x="7869536" y="4745028"/>
            <a:ext cx="4010753" cy="1897072"/>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1">
                    <a:lumMod val="75000"/>
                  </a:schemeClr>
                </a:solidFill>
              </a:rPr>
              <a:t>Certifier les acquis</a:t>
            </a:r>
            <a:endParaRPr lang="fr-CA" sz="3600" b="1" dirty="0">
              <a:solidFill>
                <a:schemeClr val="accent1">
                  <a:lumMod val="75000"/>
                </a:schemeClr>
              </a:solidFill>
            </a:endParaRPr>
          </a:p>
        </p:txBody>
      </p:sp>
      <p:sp>
        <p:nvSpPr>
          <p:cNvPr id="10" name="Rectangle 9"/>
          <p:cNvSpPr/>
          <p:nvPr/>
        </p:nvSpPr>
        <p:spPr>
          <a:xfrm>
            <a:off x="217668" y="82262"/>
            <a:ext cx="2636743" cy="57264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tx1"/>
                </a:solidFill>
              </a:rPr>
              <a:t>Pourquoi évaluer?</a:t>
            </a:r>
            <a:endParaRPr lang="fr-CA" dirty="0">
              <a:solidFill>
                <a:schemeClr val="tx1"/>
              </a:solidFill>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2475" y="126073"/>
            <a:ext cx="1147814" cy="485023"/>
          </a:xfrm>
          <a:prstGeom prst="rect">
            <a:avLst/>
          </a:prstGeom>
        </p:spPr>
      </p:pic>
      <p:sp>
        <p:nvSpPr>
          <p:cNvPr id="13" name="Flèche droite 12"/>
          <p:cNvSpPr/>
          <p:nvPr/>
        </p:nvSpPr>
        <p:spPr>
          <a:xfrm rot="3003914">
            <a:off x="7012904" y="1957805"/>
            <a:ext cx="2536228" cy="308935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rot="7715283">
            <a:off x="2624351" y="2006053"/>
            <a:ext cx="2397519" cy="312755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17457370"/>
      </p:ext>
    </p:extLst>
  </p:cSld>
  <p:clrMapOvr>
    <a:masterClrMapping/>
  </p:clrMapOvr>
  <mc:AlternateContent xmlns:mc="http://schemas.openxmlformats.org/markup-compatibility/2006" xmlns:p14="http://schemas.microsoft.com/office/powerpoint/2010/main">
    <mc:Choice Requires="p14">
      <p:transition spd="med" p14:dur="700" advTm="9962">
        <p:fade/>
      </p:transition>
    </mc:Choice>
    <mc:Fallback xmlns="">
      <p:transition spd="med" advTm="9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6"/>
                </p:tgtEl>
              </p:cMediaNode>
            </p:audio>
          </p:childTnLst>
        </p:cTn>
      </p:par>
    </p:tnLst>
    <p:bldLst>
      <p:bldP spid="4" grpId="0" animBg="1"/>
      <p:bldP spid="5"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816475"/>
          </a:xfrm>
        </p:spPr>
        <p:txBody>
          <a:bodyPr>
            <a:normAutofit/>
          </a:bodyPr>
          <a:lstStyle/>
          <a:p>
            <a:pPr algn="ctr"/>
            <a:r>
              <a:rPr lang="fr-CA" sz="3600" dirty="0" smtClean="0"/>
              <a:t/>
            </a:r>
            <a:br>
              <a:rPr lang="fr-CA" sz="3600" dirty="0" smtClean="0"/>
            </a:br>
            <a:r>
              <a:rPr lang="fr-CA" dirty="0" smtClean="0">
                <a:solidFill>
                  <a:schemeClr val="accent1">
                    <a:lumMod val="50000"/>
                  </a:schemeClr>
                </a:solidFill>
              </a:rPr>
              <a:t>C1  Interagir oralement en anglais 50%</a:t>
            </a:r>
            <a:r>
              <a:rPr lang="fr-CA" sz="3600" dirty="0" smtClean="0"/>
              <a:t/>
            </a:r>
            <a:br>
              <a:rPr lang="fr-CA" sz="3600" dirty="0" smtClean="0"/>
            </a:br>
            <a:r>
              <a:rPr lang="fr-CA" sz="3600" dirty="0"/>
              <a:t/>
            </a:r>
            <a:br>
              <a:rPr lang="fr-CA" sz="3600" dirty="0"/>
            </a:br>
            <a:r>
              <a:rPr lang="fr-CA" sz="3600" dirty="0" smtClean="0"/>
              <a:t>Cette compétence est considérée la plus importante à travailler et pour laquelle l’enseignant va offrir le plus de soutien en classe.</a:t>
            </a:r>
            <a:br>
              <a:rPr lang="fr-CA" sz="3600" dirty="0" smtClean="0"/>
            </a:br>
            <a:r>
              <a:rPr lang="fr-CA" dirty="0" smtClean="0"/>
              <a:t/>
            </a:r>
            <a:br>
              <a:rPr lang="fr-CA" dirty="0" smtClean="0"/>
            </a:br>
            <a:endParaRPr lang="fr-CA" dirty="0"/>
          </a:p>
        </p:txBody>
      </p:sp>
      <p:sp>
        <p:nvSpPr>
          <p:cNvPr id="6" name="ZoneTexte 5"/>
          <p:cNvSpPr txBox="1"/>
          <p:nvPr/>
        </p:nvSpPr>
        <p:spPr>
          <a:xfrm>
            <a:off x="947351" y="770987"/>
            <a:ext cx="10406449" cy="5386090"/>
          </a:xfrm>
          <a:prstGeom prst="rect">
            <a:avLst/>
          </a:prstGeom>
          <a:solidFill>
            <a:srgbClr val="B4F6F8"/>
          </a:solidFill>
        </p:spPr>
        <p:txBody>
          <a:bodyPr wrap="square" rtlCol="0">
            <a:spAutoFit/>
          </a:bodyPr>
          <a:lstStyle/>
          <a:p>
            <a:r>
              <a:rPr lang="fr-CA" sz="3200" b="1" dirty="0">
                <a:solidFill>
                  <a:schemeClr val="accent5">
                    <a:lumMod val="50000"/>
                  </a:schemeClr>
                </a:solidFill>
                <a:latin typeface="+mj-lt"/>
              </a:rPr>
              <a:t>C1 Interagir oralement en anglais</a:t>
            </a:r>
            <a:r>
              <a:rPr lang="fr-CA" sz="3200" b="1" dirty="0" smtClean="0">
                <a:solidFill>
                  <a:schemeClr val="accent5">
                    <a:lumMod val="50000"/>
                  </a:schemeClr>
                </a:solidFill>
                <a:latin typeface="+mj-lt"/>
              </a:rPr>
              <a:t>.</a:t>
            </a:r>
          </a:p>
          <a:p>
            <a:r>
              <a:rPr lang="fr-CA" sz="3200" b="1" dirty="0" smtClean="0">
                <a:solidFill>
                  <a:schemeClr val="accent5">
                    <a:lumMod val="50000"/>
                  </a:schemeClr>
                </a:solidFill>
                <a:latin typeface="+mj-lt"/>
              </a:rPr>
              <a:t>Éliciter </a:t>
            </a:r>
            <a:r>
              <a:rPr lang="fr-CA" sz="3200" b="1" dirty="0">
                <a:solidFill>
                  <a:schemeClr val="accent5">
                    <a:lumMod val="50000"/>
                  </a:schemeClr>
                </a:solidFill>
                <a:latin typeface="+mj-lt"/>
              </a:rPr>
              <a:t>et </a:t>
            </a:r>
            <a:r>
              <a:rPr lang="fr-CA" sz="3200" b="1" dirty="0" smtClean="0">
                <a:solidFill>
                  <a:schemeClr val="accent5">
                    <a:lumMod val="50000"/>
                  </a:schemeClr>
                </a:solidFill>
                <a:latin typeface="+mj-lt"/>
              </a:rPr>
              <a:t>développer 4</a:t>
            </a:r>
            <a:r>
              <a:rPr lang="fr-CA" sz="3200" b="1" baseline="30000" dirty="0" smtClean="0">
                <a:solidFill>
                  <a:schemeClr val="accent5">
                    <a:lumMod val="50000"/>
                  </a:schemeClr>
                </a:solidFill>
                <a:latin typeface="+mj-lt"/>
              </a:rPr>
              <a:t>e</a:t>
            </a:r>
            <a:r>
              <a:rPr lang="fr-CA" sz="3200" b="1" dirty="0" smtClean="0">
                <a:solidFill>
                  <a:schemeClr val="accent5">
                    <a:lumMod val="50000"/>
                  </a:schemeClr>
                </a:solidFill>
                <a:latin typeface="+mj-lt"/>
              </a:rPr>
              <a:t> année</a:t>
            </a:r>
            <a:endParaRPr lang="fr-CA" sz="3200" b="1" dirty="0">
              <a:solidFill>
                <a:schemeClr val="accent5">
                  <a:lumMod val="50000"/>
                </a:schemeClr>
              </a:solidFill>
            </a:endParaRPr>
          </a:p>
          <a:p>
            <a:pPr marL="457200" indent="-457200">
              <a:buFont typeface="Arial" panose="020B0604020202020204" pitchFamily="34" charset="0"/>
              <a:buChar char="•"/>
            </a:pPr>
            <a:r>
              <a:rPr lang="fr-CA" sz="2800" dirty="0" smtClean="0">
                <a:solidFill>
                  <a:srgbClr val="0070C0"/>
                </a:solidFill>
              </a:rPr>
              <a:t>Put </a:t>
            </a:r>
            <a:r>
              <a:rPr lang="fr-CA" sz="2800" dirty="0" err="1">
                <a:solidFill>
                  <a:srgbClr val="0070C0"/>
                </a:solidFill>
              </a:rPr>
              <a:t>your</a:t>
            </a:r>
            <a:r>
              <a:rPr lang="fr-CA" sz="2800" dirty="0">
                <a:solidFill>
                  <a:srgbClr val="0070C0"/>
                </a:solidFill>
              </a:rPr>
              <a:t> hands up if </a:t>
            </a:r>
            <a:r>
              <a:rPr lang="fr-CA" sz="2800" dirty="0" err="1">
                <a:solidFill>
                  <a:srgbClr val="0070C0"/>
                </a:solidFill>
              </a:rPr>
              <a:t>you</a:t>
            </a:r>
            <a:r>
              <a:rPr lang="fr-CA" sz="2800" dirty="0">
                <a:solidFill>
                  <a:srgbClr val="0070C0"/>
                </a:solidFill>
              </a:rPr>
              <a:t> have a </a:t>
            </a:r>
            <a:r>
              <a:rPr lang="fr-CA" sz="2800" dirty="0" err="1">
                <a:solidFill>
                  <a:srgbClr val="0070C0"/>
                </a:solidFill>
              </a:rPr>
              <a:t>domestic</a:t>
            </a:r>
            <a:r>
              <a:rPr lang="fr-CA" sz="2800" dirty="0">
                <a:solidFill>
                  <a:srgbClr val="0070C0"/>
                </a:solidFill>
              </a:rPr>
              <a:t> </a:t>
            </a:r>
            <a:r>
              <a:rPr lang="fr-CA" sz="2800" dirty="0" smtClean="0">
                <a:solidFill>
                  <a:srgbClr val="0070C0"/>
                </a:solidFill>
              </a:rPr>
              <a:t>animal.</a:t>
            </a:r>
          </a:p>
          <a:p>
            <a:pPr marL="457200" indent="-457200">
              <a:buFont typeface="Arial" panose="020B0604020202020204" pitchFamily="34" charset="0"/>
              <a:buChar char="•"/>
            </a:pPr>
            <a:r>
              <a:rPr lang="fr-CA" sz="2800" dirty="0" smtClean="0">
                <a:solidFill>
                  <a:srgbClr val="0070C0"/>
                </a:solidFill>
              </a:rPr>
              <a:t>Put </a:t>
            </a:r>
            <a:r>
              <a:rPr lang="fr-CA" sz="2800" dirty="0" err="1">
                <a:solidFill>
                  <a:srgbClr val="0070C0"/>
                </a:solidFill>
              </a:rPr>
              <a:t>your</a:t>
            </a:r>
            <a:r>
              <a:rPr lang="fr-CA" sz="2800" dirty="0">
                <a:solidFill>
                  <a:srgbClr val="0070C0"/>
                </a:solidFill>
              </a:rPr>
              <a:t> hands up if </a:t>
            </a:r>
            <a:r>
              <a:rPr lang="fr-CA" sz="2800" dirty="0" err="1">
                <a:solidFill>
                  <a:srgbClr val="0070C0"/>
                </a:solidFill>
              </a:rPr>
              <a:t>you</a:t>
            </a:r>
            <a:r>
              <a:rPr lang="fr-CA" sz="2800" dirty="0">
                <a:solidFill>
                  <a:srgbClr val="0070C0"/>
                </a:solidFill>
              </a:rPr>
              <a:t> </a:t>
            </a:r>
            <a:r>
              <a:rPr lang="fr-CA" sz="2800" dirty="0" err="1">
                <a:solidFill>
                  <a:srgbClr val="0070C0"/>
                </a:solidFill>
              </a:rPr>
              <a:t>like</a:t>
            </a:r>
            <a:r>
              <a:rPr lang="fr-CA" sz="2800" dirty="0">
                <a:solidFill>
                  <a:srgbClr val="0070C0"/>
                </a:solidFill>
              </a:rPr>
              <a:t> cats, </a:t>
            </a:r>
            <a:r>
              <a:rPr lang="fr-CA" sz="2800" dirty="0" err="1">
                <a:solidFill>
                  <a:srgbClr val="0070C0"/>
                </a:solidFill>
              </a:rPr>
              <a:t>dogs</a:t>
            </a:r>
            <a:r>
              <a:rPr lang="fr-CA" sz="2800" dirty="0">
                <a:solidFill>
                  <a:srgbClr val="0070C0"/>
                </a:solidFill>
              </a:rPr>
              <a:t>, hamsters.</a:t>
            </a:r>
          </a:p>
          <a:p>
            <a:pPr marL="457200" indent="-457200">
              <a:buFont typeface="Arial" panose="020B0604020202020204" pitchFamily="34" charset="0"/>
              <a:buChar char="•"/>
            </a:pPr>
            <a:r>
              <a:rPr lang="fr-CA" sz="2800" dirty="0" err="1" smtClean="0">
                <a:solidFill>
                  <a:srgbClr val="0070C0"/>
                </a:solidFill>
              </a:rPr>
              <a:t>What</a:t>
            </a:r>
            <a:r>
              <a:rPr lang="fr-CA" sz="2800" dirty="0" smtClean="0">
                <a:solidFill>
                  <a:srgbClr val="0070C0"/>
                </a:solidFill>
              </a:rPr>
              <a:t> </a:t>
            </a:r>
            <a:r>
              <a:rPr lang="fr-CA" sz="2800" dirty="0" err="1" smtClean="0">
                <a:solidFill>
                  <a:srgbClr val="0070C0"/>
                </a:solidFill>
              </a:rPr>
              <a:t>other</a:t>
            </a:r>
            <a:r>
              <a:rPr lang="fr-CA" sz="2800" dirty="0" smtClean="0">
                <a:solidFill>
                  <a:srgbClr val="0070C0"/>
                </a:solidFill>
              </a:rPr>
              <a:t> </a:t>
            </a:r>
            <a:r>
              <a:rPr lang="fr-CA" sz="2800" dirty="0" err="1" smtClean="0">
                <a:solidFill>
                  <a:srgbClr val="0070C0"/>
                </a:solidFill>
              </a:rPr>
              <a:t>animals</a:t>
            </a:r>
            <a:r>
              <a:rPr lang="fr-CA" sz="2800" dirty="0" smtClean="0">
                <a:solidFill>
                  <a:srgbClr val="0070C0"/>
                </a:solidFill>
              </a:rPr>
              <a:t> do </a:t>
            </a:r>
            <a:r>
              <a:rPr lang="fr-CA" sz="2800" dirty="0" err="1" smtClean="0">
                <a:solidFill>
                  <a:srgbClr val="0070C0"/>
                </a:solidFill>
              </a:rPr>
              <a:t>you</a:t>
            </a:r>
            <a:r>
              <a:rPr lang="fr-CA" sz="2800" dirty="0" smtClean="0">
                <a:solidFill>
                  <a:srgbClr val="0070C0"/>
                </a:solidFill>
              </a:rPr>
              <a:t> </a:t>
            </a:r>
            <a:r>
              <a:rPr lang="fr-CA" sz="2800" dirty="0" err="1" smtClean="0">
                <a:solidFill>
                  <a:srgbClr val="0070C0"/>
                </a:solidFill>
              </a:rPr>
              <a:t>like</a:t>
            </a:r>
            <a:r>
              <a:rPr lang="fr-CA" sz="2800" dirty="0" smtClean="0">
                <a:solidFill>
                  <a:srgbClr val="0070C0"/>
                </a:solidFill>
              </a:rPr>
              <a:t>?</a:t>
            </a:r>
          </a:p>
          <a:p>
            <a:pPr marL="457200" indent="-457200">
              <a:buFont typeface="Arial" panose="020B0604020202020204" pitchFamily="34" charset="0"/>
              <a:buChar char="•"/>
            </a:pPr>
            <a:r>
              <a:rPr lang="fr-CA" sz="2800" dirty="0" smtClean="0">
                <a:solidFill>
                  <a:srgbClr val="0070C0"/>
                </a:solidFill>
              </a:rPr>
              <a:t>Look </a:t>
            </a:r>
            <a:r>
              <a:rPr lang="fr-CA" sz="2800" dirty="0">
                <a:solidFill>
                  <a:srgbClr val="0070C0"/>
                </a:solidFill>
              </a:rPr>
              <a:t>at the image, </a:t>
            </a:r>
            <a:r>
              <a:rPr lang="fr-CA" sz="2800" dirty="0" err="1">
                <a:solidFill>
                  <a:srgbClr val="0070C0"/>
                </a:solidFill>
              </a:rPr>
              <a:t>what</a:t>
            </a:r>
            <a:r>
              <a:rPr lang="fr-CA" sz="2800" dirty="0">
                <a:solidFill>
                  <a:srgbClr val="0070C0"/>
                </a:solidFill>
              </a:rPr>
              <a:t> do </a:t>
            </a:r>
            <a:r>
              <a:rPr lang="fr-CA" sz="2800" dirty="0" err="1">
                <a:solidFill>
                  <a:srgbClr val="0070C0"/>
                </a:solidFill>
              </a:rPr>
              <a:t>you</a:t>
            </a:r>
            <a:r>
              <a:rPr lang="fr-CA" sz="2800" dirty="0">
                <a:solidFill>
                  <a:srgbClr val="0070C0"/>
                </a:solidFill>
              </a:rPr>
              <a:t> </a:t>
            </a:r>
            <a:r>
              <a:rPr lang="fr-CA" sz="2800" dirty="0" err="1">
                <a:solidFill>
                  <a:srgbClr val="0070C0"/>
                </a:solidFill>
              </a:rPr>
              <a:t>see</a:t>
            </a:r>
            <a:r>
              <a:rPr lang="fr-CA" sz="2800" dirty="0">
                <a:solidFill>
                  <a:srgbClr val="0070C0"/>
                </a:solidFill>
              </a:rPr>
              <a:t>?</a:t>
            </a:r>
          </a:p>
          <a:p>
            <a:pPr marL="457200" indent="-457200">
              <a:buFont typeface="Arial" panose="020B0604020202020204" pitchFamily="34" charset="0"/>
              <a:buChar char="•"/>
            </a:pPr>
            <a:r>
              <a:rPr lang="fr-CA" sz="2800" dirty="0" err="1">
                <a:solidFill>
                  <a:srgbClr val="0070C0"/>
                </a:solidFill>
              </a:rPr>
              <a:t>Yes</a:t>
            </a:r>
            <a:r>
              <a:rPr lang="fr-CA" sz="2800" dirty="0">
                <a:solidFill>
                  <a:srgbClr val="0070C0"/>
                </a:solidFill>
              </a:rPr>
              <a:t>, a cat.  </a:t>
            </a:r>
            <a:r>
              <a:rPr lang="fr-CA" sz="2800" dirty="0" err="1">
                <a:solidFill>
                  <a:srgbClr val="0070C0"/>
                </a:solidFill>
              </a:rPr>
              <a:t>What</a:t>
            </a:r>
            <a:r>
              <a:rPr lang="fr-CA" sz="2800" dirty="0">
                <a:solidFill>
                  <a:srgbClr val="0070C0"/>
                </a:solidFill>
              </a:rPr>
              <a:t> </a:t>
            </a:r>
            <a:r>
              <a:rPr lang="fr-CA" sz="2800" dirty="0" err="1">
                <a:solidFill>
                  <a:srgbClr val="0070C0"/>
                </a:solidFill>
              </a:rPr>
              <a:t>colour</a:t>
            </a:r>
            <a:r>
              <a:rPr lang="fr-CA" sz="2800" dirty="0">
                <a:solidFill>
                  <a:srgbClr val="0070C0"/>
                </a:solidFill>
              </a:rPr>
              <a:t> </a:t>
            </a:r>
            <a:r>
              <a:rPr lang="fr-CA" sz="2800" dirty="0" err="1">
                <a:solidFill>
                  <a:srgbClr val="0070C0"/>
                </a:solidFill>
              </a:rPr>
              <a:t>is</a:t>
            </a:r>
            <a:r>
              <a:rPr lang="fr-CA" sz="2800" dirty="0">
                <a:solidFill>
                  <a:srgbClr val="0070C0"/>
                </a:solidFill>
              </a:rPr>
              <a:t> </a:t>
            </a:r>
            <a:r>
              <a:rPr lang="fr-CA" sz="2800" dirty="0" err="1">
                <a:solidFill>
                  <a:srgbClr val="0070C0"/>
                </a:solidFill>
              </a:rPr>
              <a:t>it</a:t>
            </a:r>
            <a:r>
              <a:rPr lang="fr-CA" sz="2800" dirty="0">
                <a:solidFill>
                  <a:srgbClr val="0070C0"/>
                </a:solidFill>
              </a:rPr>
              <a:t>? </a:t>
            </a:r>
            <a:endParaRPr lang="fr-CA" sz="2800" dirty="0" smtClean="0">
              <a:solidFill>
                <a:srgbClr val="0070C0"/>
              </a:solidFill>
            </a:endParaRPr>
          </a:p>
          <a:p>
            <a:pPr marL="457200" indent="-457200">
              <a:buFont typeface="Arial" panose="020B0604020202020204" pitchFamily="34" charset="0"/>
              <a:buChar char="•"/>
            </a:pPr>
            <a:r>
              <a:rPr lang="fr-CA" sz="2800" dirty="0" smtClean="0">
                <a:solidFill>
                  <a:srgbClr val="0070C0"/>
                </a:solidFill>
              </a:rPr>
              <a:t>Name </a:t>
            </a:r>
            <a:r>
              <a:rPr lang="fr-CA" sz="2800" dirty="0">
                <a:solidFill>
                  <a:srgbClr val="0070C0"/>
                </a:solidFill>
              </a:rPr>
              <a:t>a </a:t>
            </a:r>
            <a:r>
              <a:rPr lang="fr-CA" sz="2800" dirty="0" err="1">
                <a:solidFill>
                  <a:srgbClr val="0070C0"/>
                </a:solidFill>
              </a:rPr>
              <a:t>characteristic</a:t>
            </a:r>
            <a:r>
              <a:rPr lang="fr-CA" sz="2800" dirty="0">
                <a:solidFill>
                  <a:srgbClr val="0070C0"/>
                </a:solidFill>
              </a:rPr>
              <a:t> (</a:t>
            </a:r>
            <a:r>
              <a:rPr lang="fr-CA" sz="2800" dirty="0" err="1">
                <a:solidFill>
                  <a:srgbClr val="0070C0"/>
                </a:solidFill>
              </a:rPr>
              <a:t>whiskers</a:t>
            </a:r>
            <a:r>
              <a:rPr lang="fr-CA" sz="2800" dirty="0">
                <a:solidFill>
                  <a:srgbClr val="0070C0"/>
                </a:solidFill>
              </a:rPr>
              <a:t>, fur, </a:t>
            </a:r>
            <a:r>
              <a:rPr lang="fr-CA" sz="2800" dirty="0" err="1">
                <a:solidFill>
                  <a:srgbClr val="0070C0"/>
                </a:solidFill>
              </a:rPr>
              <a:t>tail</a:t>
            </a:r>
            <a:r>
              <a:rPr lang="fr-CA" sz="2800" dirty="0">
                <a:solidFill>
                  <a:srgbClr val="0070C0"/>
                </a:solidFill>
              </a:rPr>
              <a:t>, </a:t>
            </a:r>
            <a:r>
              <a:rPr lang="fr-CA" sz="2800" dirty="0" err="1">
                <a:solidFill>
                  <a:srgbClr val="0070C0"/>
                </a:solidFill>
              </a:rPr>
              <a:t>claws</a:t>
            </a:r>
            <a:r>
              <a:rPr lang="fr-CA" sz="2800" dirty="0" smtClean="0">
                <a:solidFill>
                  <a:srgbClr val="0070C0"/>
                </a:solidFill>
              </a:rPr>
              <a:t>).</a:t>
            </a:r>
          </a:p>
          <a:p>
            <a:pPr marL="457200" indent="-457200">
              <a:buFont typeface="Arial" panose="020B0604020202020204" pitchFamily="34" charset="0"/>
              <a:buChar char="•"/>
            </a:pPr>
            <a:r>
              <a:rPr lang="fr-CA" sz="2800" dirty="0" err="1" smtClean="0">
                <a:solidFill>
                  <a:srgbClr val="0070C0"/>
                </a:solidFill>
              </a:rPr>
              <a:t>Does</a:t>
            </a:r>
            <a:r>
              <a:rPr lang="fr-CA" sz="2800" dirty="0" smtClean="0">
                <a:solidFill>
                  <a:srgbClr val="0070C0"/>
                </a:solidFill>
              </a:rPr>
              <a:t> </a:t>
            </a:r>
            <a:r>
              <a:rPr lang="fr-CA" sz="2800" dirty="0" err="1">
                <a:solidFill>
                  <a:srgbClr val="0070C0"/>
                </a:solidFill>
              </a:rPr>
              <a:t>it</a:t>
            </a:r>
            <a:r>
              <a:rPr lang="fr-CA" sz="2800" dirty="0">
                <a:solidFill>
                  <a:srgbClr val="0070C0"/>
                </a:solidFill>
              </a:rPr>
              <a:t> have a </a:t>
            </a:r>
            <a:r>
              <a:rPr lang="fr-CA" sz="2800" dirty="0" err="1">
                <a:solidFill>
                  <a:srgbClr val="0070C0"/>
                </a:solidFill>
              </a:rPr>
              <a:t>tail</a:t>
            </a:r>
            <a:r>
              <a:rPr lang="fr-CA" sz="2800" dirty="0">
                <a:solidFill>
                  <a:srgbClr val="0070C0"/>
                </a:solidFill>
              </a:rPr>
              <a:t>?  </a:t>
            </a:r>
            <a:r>
              <a:rPr lang="fr-CA" sz="2800" dirty="0" err="1">
                <a:solidFill>
                  <a:srgbClr val="0070C0"/>
                </a:solidFill>
              </a:rPr>
              <a:t>Does</a:t>
            </a:r>
            <a:r>
              <a:rPr lang="fr-CA" sz="2800" dirty="0">
                <a:solidFill>
                  <a:srgbClr val="0070C0"/>
                </a:solidFill>
              </a:rPr>
              <a:t> </a:t>
            </a:r>
            <a:r>
              <a:rPr lang="fr-CA" sz="2800" dirty="0" err="1">
                <a:solidFill>
                  <a:srgbClr val="0070C0"/>
                </a:solidFill>
              </a:rPr>
              <a:t>it</a:t>
            </a:r>
            <a:r>
              <a:rPr lang="fr-CA" sz="2800" dirty="0">
                <a:solidFill>
                  <a:srgbClr val="0070C0"/>
                </a:solidFill>
              </a:rPr>
              <a:t> have fins?</a:t>
            </a:r>
          </a:p>
          <a:p>
            <a:pPr marL="457200" indent="-457200">
              <a:buFont typeface="Arial" panose="020B0604020202020204" pitchFamily="34" charset="0"/>
              <a:buChar char="•"/>
            </a:pPr>
            <a:r>
              <a:rPr lang="fr-CA" sz="2800" dirty="0">
                <a:solidFill>
                  <a:srgbClr val="0070C0"/>
                </a:solidFill>
              </a:rPr>
              <a:t>Can </a:t>
            </a:r>
            <a:r>
              <a:rPr lang="fr-CA" sz="2800" dirty="0" err="1">
                <a:solidFill>
                  <a:srgbClr val="0070C0"/>
                </a:solidFill>
              </a:rPr>
              <a:t>you</a:t>
            </a:r>
            <a:r>
              <a:rPr lang="fr-CA" sz="2800" dirty="0">
                <a:solidFill>
                  <a:srgbClr val="0070C0"/>
                </a:solidFill>
              </a:rPr>
              <a:t> </a:t>
            </a:r>
            <a:r>
              <a:rPr lang="fr-CA" sz="2800" dirty="0" err="1">
                <a:solidFill>
                  <a:srgbClr val="0070C0"/>
                </a:solidFill>
              </a:rPr>
              <a:t>describe</a:t>
            </a:r>
            <a:r>
              <a:rPr lang="fr-CA" sz="2800" dirty="0">
                <a:solidFill>
                  <a:srgbClr val="0070C0"/>
                </a:solidFill>
              </a:rPr>
              <a:t> one of </a:t>
            </a:r>
            <a:r>
              <a:rPr lang="fr-CA" sz="2800" dirty="0" err="1">
                <a:solidFill>
                  <a:srgbClr val="0070C0"/>
                </a:solidFill>
              </a:rPr>
              <a:t>these</a:t>
            </a:r>
            <a:r>
              <a:rPr lang="fr-CA" sz="2800" dirty="0">
                <a:solidFill>
                  <a:srgbClr val="0070C0"/>
                </a:solidFill>
              </a:rPr>
              <a:t> pets? Can </a:t>
            </a:r>
            <a:r>
              <a:rPr lang="fr-CA" sz="2800" dirty="0" err="1">
                <a:solidFill>
                  <a:srgbClr val="0070C0"/>
                </a:solidFill>
              </a:rPr>
              <a:t>you</a:t>
            </a:r>
            <a:r>
              <a:rPr lang="fr-CA" sz="2800" dirty="0">
                <a:solidFill>
                  <a:srgbClr val="0070C0"/>
                </a:solidFill>
              </a:rPr>
              <a:t> </a:t>
            </a:r>
            <a:r>
              <a:rPr lang="fr-CA" sz="2800" dirty="0" err="1">
                <a:solidFill>
                  <a:srgbClr val="0070C0"/>
                </a:solidFill>
              </a:rPr>
              <a:t>describe</a:t>
            </a:r>
            <a:r>
              <a:rPr lang="fr-CA" sz="2800" dirty="0">
                <a:solidFill>
                  <a:srgbClr val="0070C0"/>
                </a:solidFill>
              </a:rPr>
              <a:t> </a:t>
            </a:r>
            <a:r>
              <a:rPr lang="fr-CA" sz="2800" dirty="0" err="1">
                <a:solidFill>
                  <a:srgbClr val="0070C0"/>
                </a:solidFill>
              </a:rPr>
              <a:t>your</a:t>
            </a:r>
            <a:r>
              <a:rPr lang="fr-CA" sz="2800" dirty="0">
                <a:solidFill>
                  <a:srgbClr val="0070C0"/>
                </a:solidFill>
              </a:rPr>
              <a:t> pet</a:t>
            </a:r>
            <a:r>
              <a:rPr lang="fr-CA" sz="2800" dirty="0" smtClean="0">
                <a:solidFill>
                  <a:srgbClr val="0070C0"/>
                </a:solidFill>
              </a:rPr>
              <a:t>?</a:t>
            </a:r>
          </a:p>
          <a:p>
            <a:pPr marL="457200" indent="-457200">
              <a:buFont typeface="Arial" panose="020B0604020202020204" pitchFamily="34" charset="0"/>
              <a:buChar char="•"/>
            </a:pPr>
            <a:r>
              <a:rPr lang="fr-CA" sz="2800" dirty="0" err="1" smtClean="0">
                <a:solidFill>
                  <a:srgbClr val="0070C0"/>
                </a:solidFill>
              </a:rPr>
              <a:t>Two</a:t>
            </a:r>
            <a:r>
              <a:rPr lang="fr-CA" sz="2800" dirty="0" smtClean="0">
                <a:solidFill>
                  <a:srgbClr val="0070C0"/>
                </a:solidFill>
              </a:rPr>
              <a:t> by </a:t>
            </a:r>
            <a:r>
              <a:rPr lang="fr-CA" sz="2800" dirty="0" err="1" smtClean="0">
                <a:solidFill>
                  <a:srgbClr val="0070C0"/>
                </a:solidFill>
              </a:rPr>
              <a:t>two</a:t>
            </a:r>
            <a:r>
              <a:rPr lang="fr-CA" sz="2800" dirty="0" smtClean="0">
                <a:solidFill>
                  <a:srgbClr val="0070C0"/>
                </a:solidFill>
              </a:rPr>
              <a:t>, </a:t>
            </a:r>
            <a:r>
              <a:rPr lang="fr-CA" sz="2800" dirty="0" err="1" smtClean="0">
                <a:solidFill>
                  <a:srgbClr val="0070C0"/>
                </a:solidFill>
              </a:rPr>
              <a:t>pick</a:t>
            </a:r>
            <a:r>
              <a:rPr lang="fr-CA" sz="2800" dirty="0" smtClean="0">
                <a:solidFill>
                  <a:srgbClr val="0070C0"/>
                </a:solidFill>
              </a:rPr>
              <a:t> a pet </a:t>
            </a:r>
            <a:r>
              <a:rPr lang="fr-CA" sz="2800" dirty="0" err="1" smtClean="0">
                <a:solidFill>
                  <a:srgbClr val="0070C0"/>
                </a:solidFill>
              </a:rPr>
              <a:t>each</a:t>
            </a:r>
            <a:r>
              <a:rPr lang="fr-CA" sz="2800" dirty="0" smtClean="0">
                <a:solidFill>
                  <a:srgbClr val="0070C0"/>
                </a:solidFill>
              </a:rPr>
              <a:t> and </a:t>
            </a:r>
            <a:r>
              <a:rPr lang="fr-CA" sz="2800" dirty="0" err="1" smtClean="0">
                <a:solidFill>
                  <a:srgbClr val="0070C0"/>
                </a:solidFill>
              </a:rPr>
              <a:t>ask</a:t>
            </a:r>
            <a:r>
              <a:rPr lang="fr-CA" sz="2800" dirty="0" smtClean="0">
                <a:solidFill>
                  <a:srgbClr val="0070C0"/>
                </a:solidFill>
              </a:rPr>
              <a:t> questions to </a:t>
            </a:r>
            <a:r>
              <a:rPr lang="fr-CA" sz="2800" dirty="0" err="1" smtClean="0">
                <a:solidFill>
                  <a:srgbClr val="0070C0"/>
                </a:solidFill>
              </a:rPr>
              <a:t>guess</a:t>
            </a:r>
            <a:r>
              <a:rPr lang="fr-CA" sz="2800" dirty="0" smtClean="0">
                <a:solidFill>
                  <a:srgbClr val="0070C0"/>
                </a:solidFill>
              </a:rPr>
              <a:t> </a:t>
            </a:r>
            <a:r>
              <a:rPr lang="fr-CA" sz="2800" dirty="0" err="1" smtClean="0">
                <a:solidFill>
                  <a:srgbClr val="0070C0"/>
                </a:solidFill>
              </a:rPr>
              <a:t>what</a:t>
            </a:r>
            <a:r>
              <a:rPr lang="fr-CA" sz="2800" dirty="0" smtClean="0">
                <a:solidFill>
                  <a:srgbClr val="0070C0"/>
                </a:solidFill>
              </a:rPr>
              <a:t> </a:t>
            </a:r>
            <a:r>
              <a:rPr lang="fr-CA" sz="2800" dirty="0" err="1" smtClean="0">
                <a:solidFill>
                  <a:srgbClr val="0070C0"/>
                </a:solidFill>
              </a:rPr>
              <a:t>it</a:t>
            </a:r>
            <a:r>
              <a:rPr lang="fr-CA" sz="2800" dirty="0" smtClean="0">
                <a:solidFill>
                  <a:srgbClr val="0070C0"/>
                </a:solidFill>
              </a:rPr>
              <a:t> </a:t>
            </a:r>
            <a:r>
              <a:rPr lang="fr-CA" sz="2800" dirty="0" err="1" smtClean="0">
                <a:solidFill>
                  <a:srgbClr val="0070C0"/>
                </a:solidFill>
              </a:rPr>
              <a:t>is</a:t>
            </a:r>
            <a:r>
              <a:rPr lang="fr-CA" sz="2800" dirty="0" smtClean="0">
                <a:solidFill>
                  <a:srgbClr val="0070C0"/>
                </a:solidFill>
              </a:rPr>
              <a:t>.</a:t>
            </a:r>
          </a:p>
          <a:p>
            <a:pPr marL="457200" indent="-457200">
              <a:buFont typeface="Arial" panose="020B0604020202020204" pitchFamily="34" charset="0"/>
              <a:buChar char="•"/>
            </a:pPr>
            <a:r>
              <a:rPr lang="fr-CA" sz="2800" dirty="0" err="1" smtClean="0">
                <a:solidFill>
                  <a:srgbClr val="0070C0"/>
                </a:solidFill>
              </a:rPr>
              <a:t>Describe</a:t>
            </a:r>
            <a:r>
              <a:rPr lang="fr-CA" sz="2800" dirty="0" smtClean="0">
                <a:solidFill>
                  <a:srgbClr val="0070C0"/>
                </a:solidFill>
              </a:rPr>
              <a:t> </a:t>
            </a:r>
            <a:r>
              <a:rPr lang="fr-CA" sz="2800" dirty="0" err="1" smtClean="0">
                <a:solidFill>
                  <a:srgbClr val="0070C0"/>
                </a:solidFill>
              </a:rPr>
              <a:t>your</a:t>
            </a:r>
            <a:r>
              <a:rPr lang="fr-CA" sz="2800" dirty="0" smtClean="0">
                <a:solidFill>
                  <a:srgbClr val="0070C0"/>
                </a:solidFill>
              </a:rPr>
              <a:t> pet to me.</a:t>
            </a:r>
            <a:endParaRPr lang="fr-CA" sz="2800" dirty="0">
              <a:solidFill>
                <a:srgbClr val="0070C0"/>
              </a:solidFill>
            </a:endParaRPr>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9" name="Organigramme : Connecteur 8"/>
          <p:cNvSpPr/>
          <p:nvPr/>
        </p:nvSpPr>
        <p:spPr>
          <a:xfrm>
            <a:off x="10528959" y="285964"/>
            <a:ext cx="1243941" cy="845507"/>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graphicFrame>
        <p:nvGraphicFramePr>
          <p:cNvPr id="10" name="Tableau 9"/>
          <p:cNvGraphicFramePr>
            <a:graphicFrameLocks noGrp="1"/>
          </p:cNvGraphicFramePr>
          <p:nvPr>
            <p:extLst>
              <p:ext uri="{D42A27DB-BD31-4B8C-83A1-F6EECF244321}">
                <p14:modId xmlns:p14="http://schemas.microsoft.com/office/powerpoint/2010/main" val="2377755738"/>
              </p:ext>
            </p:extLst>
          </p:nvPr>
        </p:nvGraphicFramePr>
        <p:xfrm>
          <a:off x="9194950" y="3407079"/>
          <a:ext cx="1729946" cy="1315233"/>
        </p:xfrm>
        <a:graphic>
          <a:graphicData uri="http://schemas.openxmlformats.org/drawingml/2006/table">
            <a:tbl>
              <a:tblPr firstRow="1" bandRow="1">
                <a:tableStyleId>{5C22544A-7EE6-4342-B048-85BDC9FD1C3A}</a:tableStyleId>
              </a:tblPr>
              <a:tblGrid>
                <a:gridCol w="1729946">
                  <a:extLst>
                    <a:ext uri="{9D8B030D-6E8A-4147-A177-3AD203B41FA5}">
                      <a16:colId xmlns:a16="http://schemas.microsoft.com/office/drawing/2014/main" val="1392402453"/>
                    </a:ext>
                  </a:extLst>
                </a:gridCol>
              </a:tblGrid>
              <a:tr h="1315233">
                <a:tc>
                  <a:txBody>
                    <a:bodyPr/>
                    <a:lstStyle/>
                    <a:p>
                      <a:endParaRPr lang="fr-CA" dirty="0"/>
                    </a:p>
                  </a:txBody>
                  <a:tcPr/>
                </a:tc>
                <a:extLst>
                  <a:ext uri="{0D108BD9-81ED-4DB2-BD59-A6C34878D82A}">
                    <a16:rowId xmlns:a16="http://schemas.microsoft.com/office/drawing/2014/main" val="59304025"/>
                  </a:ext>
                </a:extLst>
              </a:tr>
            </a:tbl>
          </a:graphicData>
        </a:graphic>
      </p:graphicFrame>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4950" y="3441241"/>
            <a:ext cx="1729946" cy="12469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37857739"/>
      </p:ext>
    </p:extLst>
  </p:cSld>
  <p:clrMapOvr>
    <a:masterClrMapping/>
  </p:clrMapOvr>
  <mc:AlternateContent xmlns:mc="http://schemas.openxmlformats.org/markup-compatibility/2006" xmlns:p14="http://schemas.microsoft.com/office/powerpoint/2010/main">
    <mc:Choice Requires="p14">
      <p:transition spd="med" p14:dur="700" advTm="30241">
        <p:fade/>
      </p:transition>
    </mc:Choice>
    <mc:Fallback xmlns="">
      <p:transition spd="med" advTm="30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977" y="140054"/>
            <a:ext cx="10515600" cy="1325563"/>
          </a:xfrm>
        </p:spPr>
        <p:txBody>
          <a:bodyPr>
            <a:normAutofit/>
          </a:bodyPr>
          <a:lstStyle/>
          <a:p>
            <a:r>
              <a:rPr lang="fr-CA" sz="5400" dirty="0" smtClean="0">
                <a:solidFill>
                  <a:srgbClr val="09A3E1"/>
                </a:solidFill>
                <a:latin typeface="Calibri" panose="020F0502020204030204" pitchFamily="34" charset="0"/>
                <a:cs typeface="Calibri" panose="020F0502020204030204" pitchFamily="34" charset="0"/>
              </a:rPr>
              <a:t>Ressources</a:t>
            </a:r>
            <a:endParaRPr lang="fr-CA" sz="5400" dirty="0">
              <a:solidFill>
                <a:srgbClr val="09A3E1"/>
              </a:solidFill>
              <a:latin typeface="Calibri" panose="020F0502020204030204" pitchFamily="34" charset="0"/>
              <a:cs typeface="Calibri" panose="020F0502020204030204" pitchFamily="34" charset="0"/>
            </a:endParaRPr>
          </a:p>
        </p:txBody>
      </p:sp>
      <p:sp>
        <p:nvSpPr>
          <p:cNvPr id="6" name="ZoneTexte 5"/>
          <p:cNvSpPr txBox="1"/>
          <p:nvPr/>
        </p:nvSpPr>
        <p:spPr>
          <a:xfrm>
            <a:off x="7505700" y="5829300"/>
            <a:ext cx="3962400" cy="800219"/>
          </a:xfrm>
          <a:prstGeom prst="rect">
            <a:avLst/>
          </a:prstGeom>
          <a:noFill/>
        </p:spPr>
        <p:txBody>
          <a:bodyPr wrap="square" rtlCol="0">
            <a:spAutoFit/>
          </a:bodyPr>
          <a:lstStyle/>
          <a:p>
            <a:pPr fontAlgn="base"/>
            <a:r>
              <a:rPr lang="fr-CA" sz="1400" b="1" dirty="0" err="1" smtClean="0"/>
              <a:t>Poptropica</a:t>
            </a:r>
            <a:r>
              <a:rPr lang="fr-CA" sz="1400" b="1" dirty="0" smtClean="0"/>
              <a:t> English, Romano, A. &amp; Mallet, K. Pearson-</a:t>
            </a:r>
            <a:r>
              <a:rPr lang="fr-CA" sz="1400" b="1" dirty="0" err="1" smtClean="0"/>
              <a:t>Erpi</a:t>
            </a:r>
            <a:r>
              <a:rPr lang="fr-CA" sz="1400" b="1" dirty="0" smtClean="0"/>
              <a:t>, 2018.  ISBN</a:t>
            </a:r>
            <a:r>
              <a:rPr lang="fr-CA" sz="1400" b="1" dirty="0"/>
              <a:t>: 978-2-7613-7721-8</a:t>
            </a:r>
            <a:r>
              <a:rPr lang="fr-CA" dirty="0"/>
              <a:t/>
            </a:r>
            <a:br>
              <a:rPr lang="fr-CA" dirty="0"/>
            </a:br>
            <a:endParaRPr lang="fr-CA" dirty="0"/>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86" y="1322173"/>
            <a:ext cx="10176117" cy="4238368"/>
          </a:xfrm>
          <a:prstGeom prst="rect">
            <a:avLst/>
          </a:prstGeom>
          <a:ln>
            <a:solidFill>
              <a:schemeClr val="accent5">
                <a:lumMod val="60000"/>
                <a:lumOff val="40000"/>
              </a:schemeClr>
            </a:solidFill>
          </a:ln>
        </p:spPr>
      </p:pic>
      <p:sp>
        <p:nvSpPr>
          <p:cNvPr id="10" name="Flèche gauche 9"/>
          <p:cNvSpPr/>
          <p:nvPr/>
        </p:nvSpPr>
        <p:spPr>
          <a:xfrm>
            <a:off x="5276334" y="1985568"/>
            <a:ext cx="1350045" cy="966635"/>
          </a:xfrm>
          <a:prstGeom prst="lef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983" y="1547414"/>
            <a:ext cx="3888801" cy="1305526"/>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272" y="1825166"/>
            <a:ext cx="3258484" cy="1287443"/>
          </a:xfrm>
          <a:prstGeom prst="rect">
            <a:avLst/>
          </a:prstGeom>
        </p:spPr>
      </p:pic>
      <p:sp>
        <p:nvSpPr>
          <p:cNvPr id="13" name="Rectangle 12"/>
          <p:cNvSpPr/>
          <p:nvPr/>
        </p:nvSpPr>
        <p:spPr>
          <a:xfrm>
            <a:off x="889685" y="1322173"/>
            <a:ext cx="10176117" cy="4238368"/>
          </a:xfrm>
          <a:prstGeom prst="rect">
            <a:avLst/>
          </a:prstGeom>
          <a:noFill/>
          <a:ln w="57150">
            <a:solidFill>
              <a:srgbClr val="0894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Flèche gauche 6"/>
          <p:cNvSpPr/>
          <p:nvPr/>
        </p:nvSpPr>
        <p:spPr>
          <a:xfrm>
            <a:off x="10812162" y="1985569"/>
            <a:ext cx="1280510" cy="966635"/>
          </a:xfrm>
          <a:prstGeom prst="lef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Organigramme : Connecteur 13"/>
          <p:cNvSpPr/>
          <p:nvPr/>
        </p:nvSpPr>
        <p:spPr>
          <a:xfrm>
            <a:off x="1797291" y="5751215"/>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12446693"/>
      </p:ext>
    </p:extLst>
  </p:cSld>
  <p:clrMapOvr>
    <a:masterClrMapping/>
  </p:clrMapOvr>
  <mc:AlternateContent xmlns:mc="http://schemas.openxmlformats.org/markup-compatibility/2006" xmlns:p14="http://schemas.microsoft.com/office/powerpoint/2010/main">
    <mc:Choice Requires="p14">
      <p:transition spd="slow" p14:dur="2000" advTm="17669"/>
    </mc:Choice>
    <mc:Fallback xmlns="">
      <p:transition spd="slow" advTm="1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7585" y="2788415"/>
            <a:ext cx="1506872" cy="1780871"/>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Planification du travail</a:t>
            </a:r>
            <a:endParaRPr lang="fr-CA" dirty="0"/>
          </a:p>
        </p:txBody>
      </p:sp>
      <p:sp>
        <p:nvSpPr>
          <p:cNvPr id="3" name="Flèche droite 2"/>
          <p:cNvSpPr/>
          <p:nvPr/>
        </p:nvSpPr>
        <p:spPr>
          <a:xfrm>
            <a:off x="3294601" y="3209774"/>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à coins arrondis 4"/>
          <p:cNvSpPr/>
          <p:nvPr/>
        </p:nvSpPr>
        <p:spPr>
          <a:xfrm>
            <a:off x="2072872" y="2819861"/>
            <a:ext cx="1143974" cy="172626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Travail de classe</a:t>
            </a:r>
            <a:endParaRPr lang="fr-CA" dirty="0"/>
          </a:p>
        </p:txBody>
      </p:sp>
      <p:sp>
        <p:nvSpPr>
          <p:cNvPr id="9" name="Rectangle à coins arrondis 8"/>
          <p:cNvSpPr/>
          <p:nvPr/>
        </p:nvSpPr>
        <p:spPr>
          <a:xfrm>
            <a:off x="3833160" y="2419846"/>
            <a:ext cx="1943789" cy="212627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Rétroaction de l’enseignant vers l’élève rétroaction </a:t>
            </a:r>
            <a:r>
              <a:rPr lang="fr-CA" dirty="0"/>
              <a:t>des élèves envers l’enseignant</a:t>
            </a:r>
          </a:p>
          <a:p>
            <a:pPr algn="ctr"/>
            <a:endParaRPr lang="fr-CA" dirty="0"/>
          </a:p>
        </p:txBody>
      </p:sp>
      <p:sp>
        <p:nvSpPr>
          <p:cNvPr id="10" name="Rectangle à coins arrondis 9"/>
          <p:cNvSpPr/>
          <p:nvPr/>
        </p:nvSpPr>
        <p:spPr>
          <a:xfrm>
            <a:off x="6397417" y="2648032"/>
            <a:ext cx="1464339" cy="192125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Ajustement du contenu</a:t>
            </a:r>
          </a:p>
        </p:txBody>
      </p:sp>
      <p:sp>
        <p:nvSpPr>
          <p:cNvPr id="13" name="Flèche droite 12"/>
          <p:cNvSpPr/>
          <p:nvPr/>
        </p:nvSpPr>
        <p:spPr>
          <a:xfrm>
            <a:off x="5858858" y="3248709"/>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a:off x="7930079" y="3248708"/>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droite 14"/>
          <p:cNvSpPr/>
          <p:nvPr/>
        </p:nvSpPr>
        <p:spPr>
          <a:xfrm>
            <a:off x="1578195" y="3223128"/>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à coins arrondis 16"/>
          <p:cNvSpPr/>
          <p:nvPr/>
        </p:nvSpPr>
        <p:spPr>
          <a:xfrm>
            <a:off x="8434477" y="2579296"/>
            <a:ext cx="1517305" cy="196682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Évaluation</a:t>
            </a:r>
          </a:p>
        </p:txBody>
      </p:sp>
      <p:sp>
        <p:nvSpPr>
          <p:cNvPr id="29" name="Flèche droite 28"/>
          <p:cNvSpPr/>
          <p:nvPr/>
        </p:nvSpPr>
        <p:spPr>
          <a:xfrm>
            <a:off x="10034039" y="3248707"/>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1"/>
          <p:cNvSpPr/>
          <p:nvPr/>
        </p:nvSpPr>
        <p:spPr>
          <a:xfrm>
            <a:off x="10538437" y="2746419"/>
            <a:ext cx="1550345" cy="1799706"/>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Planification du travail</a:t>
            </a:r>
            <a:endParaRPr lang="fr-CA" dirty="0"/>
          </a:p>
        </p:txBody>
      </p:sp>
      <p:sp>
        <p:nvSpPr>
          <p:cNvPr id="27" name="Rectangle à coins arrondis 26"/>
          <p:cNvSpPr/>
          <p:nvPr/>
        </p:nvSpPr>
        <p:spPr>
          <a:xfrm>
            <a:off x="2292627" y="5163946"/>
            <a:ext cx="4456754"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Soutenir les apprentissages</a:t>
            </a:r>
            <a:endParaRPr lang="fr-CA" sz="2800" b="1" dirty="0">
              <a:solidFill>
                <a:schemeClr val="bg1"/>
              </a:solidFill>
            </a:endParaRPr>
          </a:p>
        </p:txBody>
      </p:sp>
      <p:sp>
        <p:nvSpPr>
          <p:cNvPr id="28" name="Rectangle à coins arrondis 27"/>
          <p:cNvSpPr/>
          <p:nvPr/>
        </p:nvSpPr>
        <p:spPr>
          <a:xfrm>
            <a:off x="6917634" y="5163946"/>
            <a:ext cx="4240813"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Certifier les acquis</a:t>
            </a:r>
            <a:endParaRPr lang="fr-CA" sz="2800" b="1" dirty="0">
              <a:solidFill>
                <a:schemeClr val="bg1"/>
              </a:solidFill>
            </a:endParaRPr>
          </a:p>
        </p:txBody>
      </p:sp>
      <p:sp>
        <p:nvSpPr>
          <p:cNvPr id="33" name="Flèche vers le bas 32"/>
          <p:cNvSpPr/>
          <p:nvPr/>
        </p:nvSpPr>
        <p:spPr>
          <a:xfrm>
            <a:off x="4114083" y="4569286"/>
            <a:ext cx="1372366" cy="80590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Ellipse 34"/>
          <p:cNvSpPr/>
          <p:nvPr/>
        </p:nvSpPr>
        <p:spPr>
          <a:xfrm>
            <a:off x="1126108" y="180975"/>
            <a:ext cx="4181475" cy="117168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Enseignement</a:t>
            </a:r>
            <a:endParaRPr lang="fr-CA" dirty="0"/>
          </a:p>
        </p:txBody>
      </p:sp>
      <p:sp>
        <p:nvSpPr>
          <p:cNvPr id="36" name="Ellipse 35"/>
          <p:cNvSpPr/>
          <p:nvPr/>
        </p:nvSpPr>
        <p:spPr>
          <a:xfrm>
            <a:off x="6508505" y="133988"/>
            <a:ext cx="4181475" cy="117168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Évaluation</a:t>
            </a:r>
            <a:endParaRPr lang="fr-CA" dirty="0"/>
          </a:p>
        </p:txBody>
      </p:sp>
      <p:sp>
        <p:nvSpPr>
          <p:cNvPr id="38" name="Rectangle à coins arrondis 37"/>
          <p:cNvSpPr/>
          <p:nvPr/>
        </p:nvSpPr>
        <p:spPr>
          <a:xfrm>
            <a:off x="781021" y="80121"/>
            <a:ext cx="10490200" cy="2037712"/>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800" u="sng" spc="50" dirty="0">
                <a:ln w="9525" cmpd="sng">
                  <a:solidFill>
                    <a:schemeClr val="accent1"/>
                  </a:solidFill>
                  <a:prstDash val="solid"/>
                </a:ln>
                <a:solidFill>
                  <a:schemeClr val="accent5">
                    <a:lumMod val="20000"/>
                    <a:lumOff val="80000"/>
                  </a:schemeClr>
                </a:solidFill>
                <a:effectLst>
                  <a:glow rad="38100">
                    <a:schemeClr val="accent1">
                      <a:alpha val="40000"/>
                    </a:schemeClr>
                  </a:glow>
                </a:effectLst>
              </a:rPr>
              <a:t>DÉMARCHE DE </a:t>
            </a:r>
            <a:r>
              <a:rPr lang="fr-FR" sz="5800" u="sng" spc="50" dirty="0" smtClean="0">
                <a:ln w="9525" cmpd="sng">
                  <a:solidFill>
                    <a:schemeClr val="accent1"/>
                  </a:solidFill>
                  <a:prstDash val="solid"/>
                </a:ln>
                <a:solidFill>
                  <a:schemeClr val="accent5">
                    <a:lumMod val="20000"/>
                    <a:lumOff val="80000"/>
                  </a:schemeClr>
                </a:solidFill>
                <a:effectLst>
                  <a:glow rad="38100">
                    <a:schemeClr val="accent1">
                      <a:alpha val="40000"/>
                    </a:schemeClr>
                  </a:glow>
                </a:effectLst>
              </a:rPr>
              <a:t>L’ENSEIGNEMENT</a:t>
            </a:r>
            <a:endParaRPr lang="fr-FR" sz="5800" u="sng" spc="50" dirty="0">
              <a:ln w="9525" cmpd="sng">
                <a:solidFill>
                  <a:schemeClr val="accent1"/>
                </a:solidFill>
                <a:prstDash val="solid"/>
              </a:ln>
              <a:solidFill>
                <a:schemeClr val="accent5">
                  <a:lumMod val="20000"/>
                  <a:lumOff val="80000"/>
                </a:schemeClr>
              </a:solidFill>
              <a:effectLst>
                <a:glow rad="38100">
                  <a:schemeClr val="accent1">
                    <a:alpha val="40000"/>
                  </a:schemeClr>
                </a:glow>
              </a:effectLst>
            </a:endParaRPr>
          </a:p>
        </p:txBody>
      </p:sp>
      <p:sp>
        <p:nvSpPr>
          <p:cNvPr id="21" name="Flèche vers le bas 20"/>
          <p:cNvSpPr/>
          <p:nvPr/>
        </p:nvSpPr>
        <p:spPr>
          <a:xfrm>
            <a:off x="8506946" y="4569285"/>
            <a:ext cx="1372366" cy="80590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24" name="Organigramme : Connecteur 23"/>
          <p:cNvSpPr/>
          <p:nvPr/>
        </p:nvSpPr>
        <p:spPr>
          <a:xfrm>
            <a:off x="143531" y="4972236"/>
            <a:ext cx="1277695" cy="1008360"/>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2e et 3e cycles</a:t>
            </a:r>
            <a:endParaRPr lang="fr-CA" b="1" dirty="0"/>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1184303"/>
      </p:ext>
    </p:extLst>
  </p:cSld>
  <p:clrMapOvr>
    <a:masterClrMapping/>
  </p:clrMapOvr>
  <mc:AlternateContent xmlns:mc="http://schemas.openxmlformats.org/markup-compatibility/2006" xmlns:p14="http://schemas.microsoft.com/office/powerpoint/2010/main">
    <mc:Choice Requires="p14">
      <p:transition spd="med" p14:dur="700" advTm="13233">
        <p:fade/>
      </p:transition>
    </mc:Choice>
    <mc:Fallback xmlns="">
      <p:transition spd="med" advTm="13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36507794"/>
              </p:ext>
            </p:extLst>
          </p:nvPr>
        </p:nvGraphicFramePr>
        <p:xfrm>
          <a:off x="135923" y="123569"/>
          <a:ext cx="11899557" cy="6734361"/>
        </p:xfrm>
        <a:graphic>
          <a:graphicData uri="http://schemas.openxmlformats.org/drawingml/2006/table">
            <a:tbl>
              <a:tblPr firstRow="1" bandRow="1">
                <a:tableStyleId>{93296810-A885-4BE3-A3E7-6D5BEEA58F35}</a:tableStyleId>
              </a:tblPr>
              <a:tblGrid>
                <a:gridCol w="3966519">
                  <a:extLst>
                    <a:ext uri="{9D8B030D-6E8A-4147-A177-3AD203B41FA5}">
                      <a16:colId xmlns:a16="http://schemas.microsoft.com/office/drawing/2014/main" val="211693196"/>
                    </a:ext>
                  </a:extLst>
                </a:gridCol>
                <a:gridCol w="3966519">
                  <a:extLst>
                    <a:ext uri="{9D8B030D-6E8A-4147-A177-3AD203B41FA5}">
                      <a16:colId xmlns:a16="http://schemas.microsoft.com/office/drawing/2014/main" val="2790382912"/>
                    </a:ext>
                  </a:extLst>
                </a:gridCol>
                <a:gridCol w="3966519">
                  <a:extLst>
                    <a:ext uri="{9D8B030D-6E8A-4147-A177-3AD203B41FA5}">
                      <a16:colId xmlns:a16="http://schemas.microsoft.com/office/drawing/2014/main" val="3352186949"/>
                    </a:ext>
                  </a:extLst>
                </a:gridCol>
              </a:tblGrid>
              <a:tr h="488253">
                <a:tc gridSpan="3">
                  <a:txBody>
                    <a:bodyPr/>
                    <a:lstStyle/>
                    <a:p>
                      <a:pPr algn="ctr"/>
                      <a:r>
                        <a:rPr lang="fr-CA" sz="2800" dirty="0" smtClean="0"/>
                        <a:t>RESSOURCES</a:t>
                      </a:r>
                      <a:endParaRPr lang="fr-CA" sz="2800" dirty="0">
                        <a:solidFill>
                          <a:schemeClr val="accent5">
                            <a:lumMod val="50000"/>
                          </a:schemeClr>
                        </a:solidFill>
                      </a:endParaRPr>
                    </a:p>
                  </a:txBody>
                  <a:tcPr/>
                </a:tc>
                <a:tc hMerge="1">
                  <a:txBody>
                    <a:bodyPr/>
                    <a:lstStyle/>
                    <a:p>
                      <a:endParaRPr lang="fr-CA" dirty="0"/>
                    </a:p>
                  </a:txBody>
                  <a:tcPr/>
                </a:tc>
                <a:tc hMerge="1">
                  <a:txBody>
                    <a:bodyPr/>
                    <a:lstStyle/>
                    <a:p>
                      <a:endParaRPr lang="fr-CA" dirty="0"/>
                    </a:p>
                  </a:txBody>
                  <a:tcPr/>
                </a:tc>
                <a:extLst>
                  <a:ext uri="{0D108BD9-81ED-4DB2-BD59-A6C34878D82A}">
                    <a16:rowId xmlns:a16="http://schemas.microsoft.com/office/drawing/2014/main" val="3204961781"/>
                  </a:ext>
                </a:extLst>
              </a:tr>
              <a:tr h="2648607">
                <a:tc>
                  <a:txBody>
                    <a:bodyPr/>
                    <a:lstStyle/>
                    <a:p>
                      <a:pPr algn="ctr"/>
                      <a:endParaRPr lang="fr-CA" dirty="0" smtClean="0"/>
                    </a:p>
                    <a:p>
                      <a:pPr algn="ctr"/>
                      <a:endParaRPr lang="fr-CA" dirty="0" smtClean="0"/>
                    </a:p>
                    <a:p>
                      <a:pPr algn="ctr"/>
                      <a:endParaRPr lang="fr-CA" dirty="0" smtClean="0"/>
                    </a:p>
                    <a:p>
                      <a:pPr algn="ctr"/>
                      <a:endParaRPr lang="fr-CA" dirty="0" smtClean="0"/>
                    </a:p>
                    <a:p>
                      <a:pPr algn="ctr"/>
                      <a:endParaRPr lang="fr-CA" dirty="0" smtClean="0"/>
                    </a:p>
                    <a:p>
                      <a:pPr algn="ctr"/>
                      <a:endParaRPr lang="fr-CA" dirty="0" smtClean="0"/>
                    </a:p>
                    <a:p>
                      <a:pPr algn="ctr"/>
                      <a:endParaRPr lang="fr-CA" dirty="0"/>
                    </a:p>
                  </a:txBody>
                  <a:tcPr/>
                </a:tc>
                <a:tc>
                  <a:txBody>
                    <a:bodyPr/>
                    <a:lstStyle/>
                    <a:p>
                      <a:pPr algn="ctr"/>
                      <a:endParaRPr lang="fr-CA" dirty="0"/>
                    </a:p>
                  </a:txBody>
                  <a:tcPr/>
                </a:tc>
                <a:tc>
                  <a:txBody>
                    <a:bodyPr/>
                    <a:lstStyle/>
                    <a:p>
                      <a:pPr algn="ctr"/>
                      <a:endParaRPr lang="fr-CA" dirty="0"/>
                    </a:p>
                  </a:txBody>
                  <a:tcPr/>
                </a:tc>
                <a:extLst>
                  <a:ext uri="{0D108BD9-81ED-4DB2-BD59-A6C34878D82A}">
                    <a16:rowId xmlns:a16="http://schemas.microsoft.com/office/drawing/2014/main" val="1165595346"/>
                  </a:ext>
                </a:extLst>
              </a:tr>
              <a:tr h="488253">
                <a:tc>
                  <a:txBody>
                    <a:bodyPr/>
                    <a:lstStyle/>
                    <a:p>
                      <a:pPr algn="ctr"/>
                      <a:r>
                        <a:rPr lang="fr-CA" dirty="0" smtClean="0"/>
                        <a:t>PROGRAMME CYCLE</a:t>
                      </a:r>
                      <a:r>
                        <a:rPr lang="fr-CA" baseline="0" dirty="0" smtClean="0"/>
                        <a:t> 1 ALS PRIMAIRE</a:t>
                      </a:r>
                      <a:endParaRPr lang="fr-CA" dirty="0">
                        <a:solidFill>
                          <a:schemeClr val="accent5">
                            <a:lumMod val="50000"/>
                          </a:schemeClr>
                        </a:solidFill>
                      </a:endParaRPr>
                    </a:p>
                  </a:txBody>
                  <a:tcPr/>
                </a:tc>
                <a:tc>
                  <a:txBody>
                    <a:bodyPr/>
                    <a:lstStyle/>
                    <a:p>
                      <a:pPr algn="ctr"/>
                      <a:r>
                        <a:rPr lang="fr-CA" dirty="0" smtClean="0"/>
                        <a:t>PROGRAMME CYCLES</a:t>
                      </a:r>
                      <a:r>
                        <a:rPr lang="fr-CA" baseline="0" dirty="0" smtClean="0"/>
                        <a:t> 1 ET 2 ALS PRIMAIRE</a:t>
                      </a:r>
                      <a:endParaRPr lang="fr-CA" dirty="0"/>
                    </a:p>
                  </a:txBody>
                  <a:tcPr/>
                </a:tc>
                <a:tc>
                  <a:txBody>
                    <a:bodyPr/>
                    <a:lstStyle/>
                    <a:p>
                      <a:pPr algn="ctr"/>
                      <a:r>
                        <a:rPr lang="fr-CA" dirty="0" smtClean="0"/>
                        <a:t>CADRE D’ÉVALUATION DES APPRENTISSAGES ALS PRIMAIRE</a:t>
                      </a:r>
                      <a:endParaRPr lang="fr-CA" dirty="0"/>
                    </a:p>
                  </a:txBody>
                  <a:tcPr/>
                </a:tc>
                <a:extLst>
                  <a:ext uri="{0D108BD9-81ED-4DB2-BD59-A6C34878D82A}">
                    <a16:rowId xmlns:a16="http://schemas.microsoft.com/office/drawing/2014/main" val="3374273208"/>
                  </a:ext>
                </a:extLst>
              </a:tr>
              <a:tr h="2287434">
                <a:tc>
                  <a:txBody>
                    <a:bodyPr/>
                    <a:lstStyle/>
                    <a:p>
                      <a:pPr algn="ctr"/>
                      <a:endParaRPr lang="fr-CA" dirty="0" smtClean="0"/>
                    </a:p>
                    <a:p>
                      <a:pPr algn="ctr"/>
                      <a:endParaRPr lang="fr-CA" dirty="0" smtClean="0"/>
                    </a:p>
                    <a:p>
                      <a:pPr algn="ctr"/>
                      <a:endParaRPr lang="fr-CA" dirty="0" smtClean="0"/>
                    </a:p>
                    <a:p>
                      <a:pPr algn="ctr"/>
                      <a:endParaRPr lang="fr-CA" dirty="0" smtClean="0"/>
                    </a:p>
                    <a:p>
                      <a:pPr algn="ctr"/>
                      <a:endParaRPr lang="fr-CA" dirty="0" smtClean="0"/>
                    </a:p>
                  </a:txBody>
                  <a:tcPr/>
                </a:tc>
                <a:tc>
                  <a:txBody>
                    <a:bodyPr/>
                    <a:lstStyle/>
                    <a:p>
                      <a:pPr algn="ctr"/>
                      <a:endParaRPr lang="fr-CA"/>
                    </a:p>
                  </a:txBody>
                  <a:tcPr/>
                </a:tc>
                <a:tc>
                  <a:txBody>
                    <a:bodyPr/>
                    <a:lstStyle/>
                    <a:p>
                      <a:pPr algn="ctr"/>
                      <a:endParaRPr lang="fr-CA" dirty="0"/>
                    </a:p>
                  </a:txBody>
                  <a:tcPr/>
                </a:tc>
                <a:extLst>
                  <a:ext uri="{0D108BD9-81ED-4DB2-BD59-A6C34878D82A}">
                    <a16:rowId xmlns:a16="http://schemas.microsoft.com/office/drawing/2014/main" val="767519225"/>
                  </a:ext>
                </a:extLst>
              </a:tr>
              <a:tr h="488253">
                <a:tc>
                  <a:txBody>
                    <a:bodyPr/>
                    <a:lstStyle/>
                    <a:p>
                      <a:pPr algn="ctr"/>
                      <a:r>
                        <a:rPr lang="fr-CA" dirty="0" smtClean="0"/>
                        <a:t>RESSOURCES</a:t>
                      </a:r>
                      <a:r>
                        <a:rPr lang="fr-CA" baseline="0" dirty="0" smtClean="0"/>
                        <a:t> NUMÉRIQUES GRATUITES CSDM</a:t>
                      </a:r>
                      <a:endParaRPr lang="fr-CA" dirty="0"/>
                    </a:p>
                  </a:txBody>
                  <a:tcPr/>
                </a:tc>
                <a:tc>
                  <a:txBody>
                    <a:bodyPr/>
                    <a:lstStyle/>
                    <a:p>
                      <a:pPr algn="ctr"/>
                      <a:r>
                        <a:rPr lang="fr-CA" dirty="0" smtClean="0"/>
                        <a:t>ESL</a:t>
                      </a:r>
                      <a:r>
                        <a:rPr lang="fr-CA" baseline="0" dirty="0" smtClean="0"/>
                        <a:t> MATTERS BLOGUE ALS PRIMAIRE CSDM</a:t>
                      </a:r>
                      <a:endParaRPr lang="fr-CA" dirty="0"/>
                    </a:p>
                  </a:txBody>
                  <a:tcPr/>
                </a:tc>
                <a:tc>
                  <a:txBody>
                    <a:bodyPr/>
                    <a:lstStyle/>
                    <a:p>
                      <a:pPr algn="ctr"/>
                      <a:r>
                        <a:rPr lang="fr-CA" dirty="0" smtClean="0"/>
                        <a:t>PROGRESSION DES APPRENTISSAGES</a:t>
                      </a:r>
                      <a:r>
                        <a:rPr lang="fr-CA" baseline="0" dirty="0" smtClean="0"/>
                        <a:t> ALS PRIMAIRE </a:t>
                      </a:r>
                      <a:endParaRPr lang="fr-CA" dirty="0"/>
                    </a:p>
                  </a:txBody>
                  <a:tcPr/>
                </a:tc>
                <a:extLst>
                  <a:ext uri="{0D108BD9-81ED-4DB2-BD59-A6C34878D82A}">
                    <a16:rowId xmlns:a16="http://schemas.microsoft.com/office/drawing/2014/main" val="2167860424"/>
                  </a:ext>
                </a:extLst>
              </a:tr>
            </a:tbl>
          </a:graphicData>
        </a:graphic>
      </p:graphicFrame>
      <p:pic>
        <p:nvPicPr>
          <p:cNvPr id="3" name="Image 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4938" y="4061939"/>
            <a:ext cx="3581526" cy="2163410"/>
          </a:xfrm>
          <a:prstGeom prst="rect">
            <a:avLst/>
          </a:prstGeom>
        </p:spPr>
      </p:pic>
      <p:pic>
        <p:nvPicPr>
          <p:cNvPr id="4" name="Imag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660" y="648751"/>
            <a:ext cx="3349438" cy="2525444"/>
          </a:xfrm>
          <a:prstGeom prst="rect">
            <a:avLst/>
          </a:prstGeom>
          <a:ln>
            <a:solidFill>
              <a:schemeClr val="accent1">
                <a:lumMod val="75000"/>
              </a:schemeClr>
            </a:solidFill>
          </a:ln>
        </p:spPr>
      </p:pic>
      <p:pic>
        <p:nvPicPr>
          <p:cNvPr id="5" name="Image 4">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flipV="1">
            <a:off x="4227954" y="667798"/>
            <a:ext cx="3715494" cy="2532773"/>
          </a:xfrm>
          <a:prstGeom prst="rect">
            <a:avLst/>
          </a:prstGeom>
          <a:ln>
            <a:solidFill>
              <a:schemeClr val="accent1">
                <a:lumMod val="75000"/>
              </a:schemeClr>
            </a:solidFill>
          </a:ln>
        </p:spPr>
      </p:pic>
      <p:pic>
        <p:nvPicPr>
          <p:cNvPr id="6" name="Image 5">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0771" y="773537"/>
            <a:ext cx="3467247" cy="2400658"/>
          </a:xfrm>
          <a:prstGeom prst="rect">
            <a:avLst/>
          </a:prstGeom>
          <a:ln>
            <a:solidFill>
              <a:schemeClr val="accent1">
                <a:lumMod val="75000"/>
              </a:schemeClr>
            </a:solidFill>
          </a:ln>
        </p:spPr>
      </p:pic>
      <p:pic>
        <p:nvPicPr>
          <p:cNvPr id="7" name="Image 6">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89092" y="4061939"/>
            <a:ext cx="3248926" cy="2145269"/>
          </a:xfrm>
          <a:prstGeom prst="rect">
            <a:avLst/>
          </a:prstGeom>
          <a:ln>
            <a:solidFill>
              <a:schemeClr val="accent1">
                <a:lumMod val="75000"/>
              </a:schemeClr>
            </a:solidFill>
          </a:ln>
        </p:spPr>
      </p:pic>
      <p:pic>
        <p:nvPicPr>
          <p:cNvPr id="8" name="Image 7">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923" y="4369691"/>
            <a:ext cx="3887591" cy="1351097"/>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87131607"/>
      </p:ext>
    </p:extLst>
  </p:cSld>
  <p:clrMapOvr>
    <a:masterClrMapping/>
  </p:clrMapOvr>
  <mc:AlternateContent xmlns:mc="http://schemas.openxmlformats.org/markup-compatibility/2006" xmlns:p14="http://schemas.microsoft.com/office/powerpoint/2010/main">
    <mc:Choice Requires="p14">
      <p:transition spd="slow" p14:dur="2000" advTm="5720"/>
    </mc:Choice>
    <mc:Fallback xmlns="">
      <p:transition spd="slow" advTm="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D385D05-BA96-7148-BC86-72F7F6EBC89E}"/>
              </a:ext>
            </a:extLst>
          </p:cNvPr>
          <p:cNvSpPr>
            <a:spLocks noGrp="1"/>
          </p:cNvSpPr>
          <p:nvPr>
            <p:ph type="sldNum" sz="quarter" idx="12"/>
          </p:nvPr>
        </p:nvSpPr>
        <p:spPr/>
        <p:txBody>
          <a:bodyPr/>
          <a:lstStyle/>
          <a:p>
            <a:fld id="{22CC0EA1-96B2-46A6-A46E-B3961A9D68C1}" type="slidenum">
              <a:rPr lang="fr-FR" smtClean="0"/>
              <a:t>34</a:t>
            </a:fld>
            <a:endParaRPr lang="fr-FR"/>
          </a:p>
        </p:txBody>
      </p:sp>
      <p:pic>
        <p:nvPicPr>
          <p:cNvPr id="6" name="Image 5">
            <a:extLst>
              <a:ext uri="{FF2B5EF4-FFF2-40B4-BE49-F238E27FC236}">
                <a16:creationId xmlns:a16="http://schemas.microsoft.com/office/drawing/2014/main" id="{2DE33D84-9241-7A43-86D5-BEEE0F0590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193" y="4232234"/>
            <a:ext cx="5330558" cy="2247035"/>
          </a:xfrm>
          <a:prstGeom prst="rect">
            <a:avLst/>
          </a:prstGeom>
        </p:spPr>
      </p:pic>
      <p:sp>
        <p:nvSpPr>
          <p:cNvPr id="5" name="ZoneTexte 4"/>
          <p:cNvSpPr txBox="1"/>
          <p:nvPr/>
        </p:nvSpPr>
        <p:spPr>
          <a:xfrm flipH="1">
            <a:off x="1827365" y="444664"/>
            <a:ext cx="9687339" cy="3662541"/>
          </a:xfrm>
          <a:prstGeom prst="rect">
            <a:avLst/>
          </a:prstGeom>
          <a:solidFill>
            <a:srgbClr val="00CCFF"/>
          </a:solidFill>
        </p:spPr>
        <p:txBody>
          <a:bodyPr wrap="square" rtlCol="0">
            <a:spAutoFit/>
          </a:bodyPr>
          <a:lstStyle/>
          <a:p>
            <a:endParaRPr lang="fr-CA" sz="2800" dirty="0" smtClean="0"/>
          </a:p>
          <a:p>
            <a:r>
              <a:rPr lang="fr-CA" sz="3600" dirty="0" smtClean="0">
                <a:solidFill>
                  <a:schemeClr val="accent5">
                    <a:lumMod val="50000"/>
                  </a:schemeClr>
                </a:solidFill>
              </a:rPr>
              <a:t>Pour plus d’information:</a:t>
            </a:r>
          </a:p>
          <a:p>
            <a:endParaRPr lang="fr-CA" sz="2800" dirty="0" smtClean="0">
              <a:solidFill>
                <a:schemeClr val="accent5">
                  <a:lumMod val="50000"/>
                </a:schemeClr>
              </a:solidFill>
            </a:endParaRPr>
          </a:p>
          <a:p>
            <a:r>
              <a:rPr lang="fr-CA" sz="2800" dirty="0" smtClean="0">
                <a:solidFill>
                  <a:schemeClr val="accent5">
                    <a:lumMod val="50000"/>
                  </a:schemeClr>
                </a:solidFill>
                <a:latin typeface="Arial Narrow" panose="020B0606020202030204" pitchFamily="34" charset="0"/>
              </a:rPr>
              <a:t>Conseillère </a:t>
            </a:r>
            <a:r>
              <a:rPr lang="fr-CA" sz="2800" dirty="0">
                <a:solidFill>
                  <a:schemeClr val="accent5">
                    <a:lumMod val="50000"/>
                  </a:schemeClr>
                </a:solidFill>
                <a:latin typeface="Arial Narrow" panose="020B0606020202030204" pitchFamily="34" charset="0"/>
              </a:rPr>
              <a:t>pédagogique d’anglais, langue seconde, au </a:t>
            </a:r>
            <a:r>
              <a:rPr lang="fr-CA" sz="2800" dirty="0" smtClean="0">
                <a:solidFill>
                  <a:schemeClr val="accent5">
                    <a:lumMod val="50000"/>
                  </a:schemeClr>
                </a:solidFill>
                <a:latin typeface="Arial Narrow" panose="020B0606020202030204" pitchFamily="34" charset="0"/>
              </a:rPr>
              <a:t>primaire</a:t>
            </a:r>
            <a:endParaRPr lang="fr-CA" sz="2800" dirty="0">
              <a:solidFill>
                <a:schemeClr val="accent5">
                  <a:lumMod val="50000"/>
                </a:schemeClr>
              </a:solidFill>
              <a:latin typeface="Arial Narrow" panose="020B0606020202030204" pitchFamily="34" charset="0"/>
            </a:endParaRPr>
          </a:p>
          <a:p>
            <a:r>
              <a:rPr lang="fr-CA" sz="2800" dirty="0">
                <a:solidFill>
                  <a:schemeClr val="accent5">
                    <a:lumMod val="50000"/>
                  </a:schemeClr>
                </a:solidFill>
                <a:latin typeface="Arial Narrow" panose="020B0606020202030204" pitchFamily="34" charset="0"/>
              </a:rPr>
              <a:t>Bureau de l’expertise et du déploiement pédagogique </a:t>
            </a:r>
            <a:r>
              <a:rPr lang="fr-CA" sz="2800" dirty="0" smtClean="0">
                <a:solidFill>
                  <a:schemeClr val="accent5">
                    <a:lumMod val="50000"/>
                  </a:schemeClr>
                </a:solidFill>
                <a:latin typeface="Arial Narrow" panose="020B0606020202030204" pitchFamily="34" charset="0"/>
              </a:rPr>
              <a:t>II</a:t>
            </a:r>
            <a:endParaRPr lang="fr-CA" sz="2800" dirty="0">
              <a:solidFill>
                <a:schemeClr val="accent5">
                  <a:lumMod val="50000"/>
                </a:schemeClr>
              </a:solidFill>
              <a:latin typeface="Arial Narrow" panose="020B0606020202030204" pitchFamily="34" charset="0"/>
            </a:endParaRPr>
          </a:p>
          <a:p>
            <a:r>
              <a:rPr lang="fr-CA" sz="2800" dirty="0" smtClean="0">
                <a:solidFill>
                  <a:schemeClr val="accent5">
                    <a:lumMod val="50000"/>
                  </a:schemeClr>
                </a:solidFill>
                <a:latin typeface="Arial Narrow" panose="020B0606020202030204" pitchFamily="34" charset="0"/>
              </a:rPr>
              <a:t>Services pédagogiques CSDM</a:t>
            </a:r>
          </a:p>
          <a:p>
            <a:endParaRPr lang="fr-CA" sz="2800" dirty="0">
              <a:solidFill>
                <a:schemeClr val="accent5">
                  <a:lumMod val="50000"/>
                </a:schemeClr>
              </a:solidFill>
            </a:endParaRPr>
          </a:p>
          <a:p>
            <a:r>
              <a:rPr lang="fr-CA" sz="2800" dirty="0">
                <a:solidFill>
                  <a:schemeClr val="accent5">
                    <a:lumMod val="50000"/>
                  </a:schemeClr>
                </a:solidFill>
              </a:rPr>
              <a:t>(514) 596-4220, poste 6155</a:t>
            </a:r>
            <a:r>
              <a:rPr lang="fr-CA" sz="2800" b="1" dirty="0">
                <a:solidFill>
                  <a:schemeClr val="accent5">
                    <a:lumMod val="50000"/>
                  </a:schemeClr>
                </a:solidFill>
              </a:rPr>
              <a:t> </a:t>
            </a:r>
            <a:endParaRPr lang="fr-CA" sz="2800" dirty="0">
              <a:solidFill>
                <a:schemeClr val="accent5">
                  <a:lumMod val="50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9488582"/>
      </p:ext>
    </p:extLst>
  </p:cSld>
  <p:clrMapOvr>
    <a:masterClrMapping/>
  </p:clrMapOvr>
  <mc:AlternateContent xmlns:mc="http://schemas.openxmlformats.org/markup-compatibility/2006" xmlns:p14="http://schemas.microsoft.com/office/powerpoint/2010/main">
    <mc:Choice Requires="p14">
      <p:transition spd="slow" p14:dur="2000" advTm="7082"/>
    </mc:Choice>
    <mc:Fallback xmlns="">
      <p:transition spd="slow" advTm="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668772" y="229440"/>
            <a:ext cx="6251943" cy="1897072"/>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5">
                    <a:lumMod val="50000"/>
                  </a:schemeClr>
                </a:solidFill>
                <a:latin typeface="Calibri" panose="020F0502020204030204" pitchFamily="34" charset="0"/>
                <a:cs typeface="Calibri" panose="020F0502020204030204" pitchFamily="34" charset="0"/>
              </a:rPr>
              <a:t>Évaluation:</a:t>
            </a:r>
          </a:p>
          <a:p>
            <a:pPr algn="ctr"/>
            <a:r>
              <a:rPr lang="fr-CA" sz="3600" b="1" dirty="0" smtClean="0">
                <a:solidFill>
                  <a:schemeClr val="accent5">
                    <a:lumMod val="50000"/>
                  </a:schemeClr>
                </a:solidFill>
                <a:latin typeface="Calibri" panose="020F0502020204030204" pitchFamily="34" charset="0"/>
                <a:cs typeface="Calibri" panose="020F0502020204030204" pitchFamily="34" charset="0"/>
              </a:rPr>
              <a:t>Soutenir les apprentissages</a:t>
            </a:r>
            <a:endParaRPr lang="fr-CA" sz="3600" b="1" dirty="0">
              <a:solidFill>
                <a:schemeClr val="accent5">
                  <a:lumMod val="50000"/>
                </a:schemeClr>
              </a:solidFill>
              <a:latin typeface="Calibri" panose="020F0502020204030204" pitchFamily="34" charset="0"/>
              <a:cs typeface="Calibri" panose="020F0502020204030204" pitchFamily="34" charset="0"/>
            </a:endParaRPr>
          </a:p>
        </p:txBody>
      </p:sp>
      <p:sp>
        <p:nvSpPr>
          <p:cNvPr id="3" name="Flèche droite 2"/>
          <p:cNvSpPr/>
          <p:nvPr/>
        </p:nvSpPr>
        <p:spPr>
          <a:xfrm rot="5400000">
            <a:off x="7044427" y="1964007"/>
            <a:ext cx="1888432" cy="2557849"/>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à coins arrondis 5"/>
          <p:cNvSpPr/>
          <p:nvPr/>
        </p:nvSpPr>
        <p:spPr>
          <a:xfrm>
            <a:off x="251792" y="4359350"/>
            <a:ext cx="5469164" cy="2025926"/>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smtClean="0">
                <a:solidFill>
                  <a:schemeClr val="accent5">
                    <a:lumMod val="50000"/>
                  </a:schemeClr>
                </a:solidFill>
              </a:rPr>
              <a:t>Critères de réussite</a:t>
            </a:r>
          </a:p>
          <a:p>
            <a:pPr algn="ctr"/>
            <a:r>
              <a:rPr lang="fr-CA" sz="2400" b="1" dirty="0">
                <a:solidFill>
                  <a:schemeClr val="accent5">
                    <a:lumMod val="50000"/>
                  </a:schemeClr>
                </a:solidFill>
              </a:rPr>
              <a:t>j</a:t>
            </a:r>
            <a:r>
              <a:rPr lang="fr-CA" sz="2400" b="1" dirty="0" smtClean="0">
                <a:solidFill>
                  <a:schemeClr val="accent5">
                    <a:lumMod val="50000"/>
                  </a:schemeClr>
                </a:solidFill>
              </a:rPr>
              <a:t>ustes et précis, basées sur les attentes pédagogiques</a:t>
            </a:r>
            <a:endParaRPr lang="fr-CA" sz="2400" b="1" dirty="0">
              <a:solidFill>
                <a:schemeClr val="accent5">
                  <a:lumMod val="50000"/>
                </a:schemeClr>
              </a:solidFill>
            </a:endParaRPr>
          </a:p>
        </p:txBody>
      </p:sp>
      <p:sp>
        <p:nvSpPr>
          <p:cNvPr id="8" name="Rectangle à coins arrondis 7"/>
          <p:cNvSpPr/>
          <p:nvPr/>
        </p:nvSpPr>
        <p:spPr>
          <a:xfrm>
            <a:off x="5891492" y="4359350"/>
            <a:ext cx="5545134" cy="2025926"/>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smtClean="0">
                <a:solidFill>
                  <a:schemeClr val="accent5">
                    <a:lumMod val="50000"/>
                  </a:schemeClr>
                </a:solidFill>
              </a:rPr>
              <a:t>Rétroactions variées en réponse à la manifestions des compétences des élèves</a:t>
            </a:r>
            <a:endParaRPr lang="fr-CA" sz="2400" b="1" dirty="0">
              <a:solidFill>
                <a:schemeClr val="accent5">
                  <a:lumMod val="50000"/>
                </a:schemeClr>
              </a:solidFill>
            </a:endParaRPr>
          </a:p>
        </p:txBody>
      </p:sp>
      <p:sp>
        <p:nvSpPr>
          <p:cNvPr id="9" name="Flèche droite 8"/>
          <p:cNvSpPr/>
          <p:nvPr/>
        </p:nvSpPr>
        <p:spPr>
          <a:xfrm rot="5400000">
            <a:off x="2633066" y="1914580"/>
            <a:ext cx="1888430" cy="265670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6" name="Imag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6594" y="226273"/>
            <a:ext cx="1147814" cy="485023"/>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18076593"/>
      </p:ext>
    </p:extLst>
  </p:cSld>
  <p:clrMapOvr>
    <a:masterClrMapping/>
  </p:clrMapOvr>
  <mc:AlternateContent xmlns:mc="http://schemas.openxmlformats.org/markup-compatibility/2006" xmlns:p14="http://schemas.microsoft.com/office/powerpoint/2010/main">
    <mc:Choice Requires="p14">
      <p:transition spd="med" p14:dur="700" advTm="29644">
        <p:fade/>
      </p:transition>
    </mc:Choice>
    <mc:Fallback xmlns="">
      <p:transition spd="med" advTm="29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617844" y="242693"/>
            <a:ext cx="4830263" cy="204993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1">
                    <a:lumMod val="50000"/>
                  </a:schemeClr>
                </a:solidFill>
              </a:rPr>
              <a:t>Évaluation:</a:t>
            </a:r>
          </a:p>
          <a:p>
            <a:pPr algn="ctr"/>
            <a:r>
              <a:rPr lang="fr-CA" sz="3600" b="1" dirty="0" smtClean="0">
                <a:solidFill>
                  <a:schemeClr val="accent1">
                    <a:lumMod val="50000"/>
                  </a:schemeClr>
                </a:solidFill>
              </a:rPr>
              <a:t>Certifier les acquis</a:t>
            </a:r>
            <a:endParaRPr lang="fr-CA" sz="3600" b="1" dirty="0">
              <a:solidFill>
                <a:schemeClr val="accent1">
                  <a:lumMod val="50000"/>
                </a:schemeClr>
              </a:solidFill>
            </a:endParaRPr>
          </a:p>
        </p:txBody>
      </p:sp>
      <p:sp>
        <p:nvSpPr>
          <p:cNvPr id="3" name="Flèche droite 2"/>
          <p:cNvSpPr/>
          <p:nvPr/>
        </p:nvSpPr>
        <p:spPr>
          <a:xfrm rot="5400000">
            <a:off x="5009900" y="1920671"/>
            <a:ext cx="2046149" cy="30744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à coins arrondis 5"/>
          <p:cNvSpPr/>
          <p:nvPr/>
        </p:nvSpPr>
        <p:spPr>
          <a:xfrm>
            <a:off x="3286539" y="4623153"/>
            <a:ext cx="5492872" cy="1865936"/>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5">
                    <a:lumMod val="50000"/>
                  </a:schemeClr>
                </a:solidFill>
              </a:rPr>
              <a:t>Note basée sur la manifestation des compétences</a:t>
            </a:r>
            <a:endParaRPr lang="fr-CA" sz="2800" b="1" dirty="0">
              <a:solidFill>
                <a:schemeClr val="accent5">
                  <a:lumMod val="50000"/>
                </a:schemeClr>
              </a:solidFill>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372" y="6196388"/>
            <a:ext cx="1147814" cy="485023"/>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22872043"/>
      </p:ext>
    </p:extLst>
  </p:cSld>
  <p:clrMapOvr>
    <a:masterClrMapping/>
  </p:clrMapOvr>
  <mc:AlternateContent xmlns:mc="http://schemas.openxmlformats.org/markup-compatibility/2006" xmlns:p14="http://schemas.microsoft.com/office/powerpoint/2010/main">
    <mc:Choice Requires="p14">
      <p:transition spd="med" p14:dur="700" advTm="15342">
        <p:fade/>
      </p:transition>
    </mc:Choice>
    <mc:Fallback xmlns="">
      <p:transition spd="med" advTm="15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27"/>
          <p:cNvSpPr/>
          <p:nvPr/>
        </p:nvSpPr>
        <p:spPr>
          <a:xfrm>
            <a:off x="6929991" y="5175683"/>
            <a:ext cx="4240813"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Certifier les acquis</a:t>
            </a:r>
            <a:endParaRPr lang="fr-CA" sz="2800" b="1" dirty="0">
              <a:solidFill>
                <a:schemeClr val="bg1"/>
              </a:solidFill>
            </a:endParaRPr>
          </a:p>
        </p:txBody>
      </p:sp>
      <p:sp>
        <p:nvSpPr>
          <p:cNvPr id="2" name="Rectangle à coins arrondis 1"/>
          <p:cNvSpPr/>
          <p:nvPr/>
        </p:nvSpPr>
        <p:spPr>
          <a:xfrm>
            <a:off x="27585" y="2788415"/>
            <a:ext cx="1506872" cy="1780871"/>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Planification du travail</a:t>
            </a:r>
            <a:endParaRPr lang="fr-CA" dirty="0"/>
          </a:p>
        </p:txBody>
      </p:sp>
      <p:sp>
        <p:nvSpPr>
          <p:cNvPr id="3" name="Flèche droite 2"/>
          <p:cNvSpPr/>
          <p:nvPr/>
        </p:nvSpPr>
        <p:spPr>
          <a:xfrm>
            <a:off x="3294601" y="3209774"/>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à coins arrondis 4"/>
          <p:cNvSpPr/>
          <p:nvPr/>
        </p:nvSpPr>
        <p:spPr>
          <a:xfrm>
            <a:off x="2072872" y="2819861"/>
            <a:ext cx="1143974" cy="172626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Travail de classe</a:t>
            </a:r>
            <a:endParaRPr lang="fr-CA" dirty="0"/>
          </a:p>
        </p:txBody>
      </p:sp>
      <p:sp>
        <p:nvSpPr>
          <p:cNvPr id="9" name="Rectangle à coins arrondis 8"/>
          <p:cNvSpPr/>
          <p:nvPr/>
        </p:nvSpPr>
        <p:spPr>
          <a:xfrm>
            <a:off x="3833160" y="2419846"/>
            <a:ext cx="1943789" cy="212627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Rétroaction de l’enseignant vers l’élève rétroaction </a:t>
            </a:r>
            <a:r>
              <a:rPr lang="fr-CA" dirty="0"/>
              <a:t>des élèves envers l’enseignant</a:t>
            </a:r>
          </a:p>
          <a:p>
            <a:pPr algn="ctr"/>
            <a:endParaRPr lang="fr-CA" dirty="0"/>
          </a:p>
        </p:txBody>
      </p:sp>
      <p:sp>
        <p:nvSpPr>
          <p:cNvPr id="10" name="Rectangle à coins arrondis 9"/>
          <p:cNvSpPr/>
          <p:nvPr/>
        </p:nvSpPr>
        <p:spPr>
          <a:xfrm>
            <a:off x="6397417" y="2648032"/>
            <a:ext cx="1464339" cy="192125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Ajustement du contenu</a:t>
            </a:r>
          </a:p>
        </p:txBody>
      </p:sp>
      <p:sp>
        <p:nvSpPr>
          <p:cNvPr id="13" name="Flèche droite 12"/>
          <p:cNvSpPr/>
          <p:nvPr/>
        </p:nvSpPr>
        <p:spPr>
          <a:xfrm>
            <a:off x="5858858" y="3248709"/>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a:off x="7930079" y="3248708"/>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droite 14"/>
          <p:cNvSpPr/>
          <p:nvPr/>
        </p:nvSpPr>
        <p:spPr>
          <a:xfrm>
            <a:off x="1578195" y="3223128"/>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à coins arrondis 16"/>
          <p:cNvSpPr/>
          <p:nvPr/>
        </p:nvSpPr>
        <p:spPr>
          <a:xfrm>
            <a:off x="8434477" y="2579296"/>
            <a:ext cx="1517305" cy="196682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Évaluation</a:t>
            </a:r>
          </a:p>
        </p:txBody>
      </p:sp>
      <p:sp>
        <p:nvSpPr>
          <p:cNvPr id="29" name="Flèche droite 28"/>
          <p:cNvSpPr/>
          <p:nvPr/>
        </p:nvSpPr>
        <p:spPr>
          <a:xfrm>
            <a:off x="10034039" y="3248707"/>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1"/>
          <p:cNvSpPr/>
          <p:nvPr/>
        </p:nvSpPr>
        <p:spPr>
          <a:xfrm>
            <a:off x="10538437" y="2746419"/>
            <a:ext cx="1550345" cy="1799706"/>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Planification du travail</a:t>
            </a:r>
            <a:endParaRPr lang="fr-CA" dirty="0"/>
          </a:p>
        </p:txBody>
      </p:sp>
      <p:sp>
        <p:nvSpPr>
          <p:cNvPr id="27" name="Rectangle à coins arrondis 26"/>
          <p:cNvSpPr/>
          <p:nvPr/>
        </p:nvSpPr>
        <p:spPr>
          <a:xfrm>
            <a:off x="2292627" y="5163946"/>
            <a:ext cx="4456754"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Soutenir les apprentissages</a:t>
            </a:r>
            <a:endParaRPr lang="fr-CA" sz="2800" b="1" dirty="0">
              <a:solidFill>
                <a:schemeClr val="bg1"/>
              </a:solidFill>
            </a:endParaRPr>
          </a:p>
        </p:txBody>
      </p:sp>
      <p:sp>
        <p:nvSpPr>
          <p:cNvPr id="33" name="Flèche vers le bas 32"/>
          <p:cNvSpPr/>
          <p:nvPr/>
        </p:nvSpPr>
        <p:spPr>
          <a:xfrm>
            <a:off x="4032732" y="4608221"/>
            <a:ext cx="1544644" cy="9539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Ellipse 34"/>
          <p:cNvSpPr/>
          <p:nvPr/>
        </p:nvSpPr>
        <p:spPr>
          <a:xfrm>
            <a:off x="1126108" y="180975"/>
            <a:ext cx="4181475" cy="1171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Enseignement</a:t>
            </a:r>
            <a:endParaRPr lang="fr-CA" dirty="0"/>
          </a:p>
        </p:txBody>
      </p:sp>
      <p:sp>
        <p:nvSpPr>
          <p:cNvPr id="36" name="Ellipse 35"/>
          <p:cNvSpPr/>
          <p:nvPr/>
        </p:nvSpPr>
        <p:spPr>
          <a:xfrm>
            <a:off x="6508505" y="133988"/>
            <a:ext cx="4181475" cy="1171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Évaluation</a:t>
            </a:r>
            <a:endParaRPr lang="fr-CA" dirty="0"/>
          </a:p>
        </p:txBody>
      </p:sp>
      <p:sp>
        <p:nvSpPr>
          <p:cNvPr id="38" name="Rectangle à coins arrondis 37"/>
          <p:cNvSpPr/>
          <p:nvPr/>
        </p:nvSpPr>
        <p:spPr>
          <a:xfrm>
            <a:off x="865957" y="48551"/>
            <a:ext cx="10490200" cy="2037712"/>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800" u="sng" spc="50" dirty="0">
                <a:ln w="9525" cmpd="sng">
                  <a:solidFill>
                    <a:schemeClr val="accent1"/>
                  </a:solidFill>
                  <a:prstDash val="solid"/>
                </a:ln>
                <a:solidFill>
                  <a:schemeClr val="accent5">
                    <a:lumMod val="20000"/>
                    <a:lumOff val="80000"/>
                  </a:schemeClr>
                </a:solidFill>
                <a:effectLst>
                  <a:glow rad="38100">
                    <a:schemeClr val="accent1">
                      <a:alpha val="40000"/>
                    </a:schemeClr>
                  </a:glow>
                </a:effectLst>
              </a:rPr>
              <a:t>DÉMARCHE DE </a:t>
            </a:r>
            <a:r>
              <a:rPr lang="fr-FR" sz="5800" u="sng" spc="50" dirty="0" smtClean="0">
                <a:ln w="9525" cmpd="sng">
                  <a:solidFill>
                    <a:schemeClr val="accent1"/>
                  </a:solidFill>
                  <a:prstDash val="solid"/>
                </a:ln>
                <a:solidFill>
                  <a:schemeClr val="accent5">
                    <a:lumMod val="20000"/>
                    <a:lumOff val="80000"/>
                  </a:schemeClr>
                </a:solidFill>
                <a:effectLst>
                  <a:glow rad="38100">
                    <a:schemeClr val="accent1">
                      <a:alpha val="40000"/>
                    </a:schemeClr>
                  </a:glow>
                </a:effectLst>
              </a:rPr>
              <a:t>L’ENSEIGNEMENT</a:t>
            </a:r>
            <a:endParaRPr lang="fr-FR" sz="5800" u="sng" spc="50" dirty="0">
              <a:ln w="9525" cmpd="sng">
                <a:solidFill>
                  <a:schemeClr val="accent1"/>
                </a:solidFill>
                <a:prstDash val="solid"/>
              </a:ln>
              <a:solidFill>
                <a:schemeClr val="accent5">
                  <a:lumMod val="20000"/>
                  <a:lumOff val="80000"/>
                </a:schemeClr>
              </a:solidFill>
              <a:effectLst>
                <a:glow rad="38100">
                  <a:schemeClr val="accent1">
                    <a:alpha val="40000"/>
                  </a:schemeClr>
                </a:glow>
              </a:effectLst>
            </a:endParaRPr>
          </a:p>
        </p:txBody>
      </p:sp>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21" name="Flèche vers le bas 20"/>
          <p:cNvSpPr/>
          <p:nvPr/>
        </p:nvSpPr>
        <p:spPr>
          <a:xfrm>
            <a:off x="8470711" y="4608219"/>
            <a:ext cx="1444835" cy="95392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65248798"/>
      </p:ext>
    </p:extLst>
  </p:cSld>
  <p:clrMapOvr>
    <a:masterClrMapping/>
  </p:clrMapOvr>
  <mc:AlternateContent xmlns:mc="http://schemas.openxmlformats.org/markup-compatibility/2006" xmlns:p14="http://schemas.microsoft.com/office/powerpoint/2010/main">
    <mc:Choice Requires="p14">
      <p:transition spd="med" p14:dur="700" advTm="44281">
        <p:fade/>
      </p:transition>
    </mc:Choice>
    <mc:Fallback xmlns="">
      <p:transition spd="med" advTm="44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5"/>
                                        </p:tgtEl>
                                        <p:attrNameLst>
                                          <p:attrName>ppt_w</p:attrName>
                                        </p:attrNameLst>
                                      </p:cBhvr>
                                      <p:tavLst>
                                        <p:tav tm="0">
                                          <p:val>
                                            <p:strVal val="ppt_w"/>
                                          </p:val>
                                        </p:tav>
                                        <p:tav tm="100000">
                                          <p:val>
                                            <p:fltVal val="0"/>
                                          </p:val>
                                        </p:tav>
                                      </p:tavLst>
                                    </p:anim>
                                    <p:anim calcmode="lin" valueType="num">
                                      <p:cBhvr>
                                        <p:cTn id="11" dur="1000"/>
                                        <p:tgtEl>
                                          <p:spTgt spid="35"/>
                                        </p:tgtEl>
                                        <p:attrNameLst>
                                          <p:attrName>ppt_h</p:attrName>
                                        </p:attrNameLst>
                                      </p:cBhvr>
                                      <p:tavLst>
                                        <p:tav tm="0">
                                          <p:val>
                                            <p:strVal val="ppt_h"/>
                                          </p:val>
                                        </p:tav>
                                        <p:tav tm="100000">
                                          <p:val>
                                            <p:fltVal val="0"/>
                                          </p:val>
                                        </p:tav>
                                      </p:tavLst>
                                    </p:anim>
                                    <p:anim calcmode="lin" valueType="num">
                                      <p:cBhvr>
                                        <p:cTn id="12" dur="1000"/>
                                        <p:tgtEl>
                                          <p:spTgt spid="35"/>
                                        </p:tgtEl>
                                        <p:attrNameLst>
                                          <p:attrName>style.rotation</p:attrName>
                                        </p:attrNameLst>
                                      </p:cBhvr>
                                      <p:tavLst>
                                        <p:tav tm="0">
                                          <p:val>
                                            <p:fltVal val="0"/>
                                          </p:val>
                                        </p:tav>
                                        <p:tav tm="100000">
                                          <p:val>
                                            <p:fltVal val="90"/>
                                          </p:val>
                                        </p:tav>
                                      </p:tavLst>
                                    </p:anim>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0" nodeType="clickEffect">
                                  <p:stCondLst>
                                    <p:cond delay="0"/>
                                  </p:stCondLst>
                                  <p:childTnLst>
                                    <p:anim calcmode="lin" valueType="num">
                                      <p:cBhvr>
                                        <p:cTn id="18" dur="1000"/>
                                        <p:tgtEl>
                                          <p:spTgt spid="36"/>
                                        </p:tgtEl>
                                        <p:attrNameLst>
                                          <p:attrName>ppt_w</p:attrName>
                                        </p:attrNameLst>
                                      </p:cBhvr>
                                      <p:tavLst>
                                        <p:tav tm="0">
                                          <p:val>
                                            <p:strVal val="ppt_w"/>
                                          </p:val>
                                        </p:tav>
                                        <p:tav tm="100000">
                                          <p:val>
                                            <p:fltVal val="0"/>
                                          </p:val>
                                        </p:tav>
                                      </p:tavLst>
                                    </p:anim>
                                    <p:anim calcmode="lin" valueType="num">
                                      <p:cBhvr>
                                        <p:cTn id="19" dur="1000"/>
                                        <p:tgtEl>
                                          <p:spTgt spid="36"/>
                                        </p:tgtEl>
                                        <p:attrNameLst>
                                          <p:attrName>ppt_h</p:attrName>
                                        </p:attrNameLst>
                                      </p:cBhvr>
                                      <p:tavLst>
                                        <p:tav tm="0">
                                          <p:val>
                                            <p:strVal val="ppt_h"/>
                                          </p:val>
                                        </p:tav>
                                        <p:tav tm="100000">
                                          <p:val>
                                            <p:fltVal val="0"/>
                                          </p:val>
                                        </p:tav>
                                      </p:tavLst>
                                    </p:anim>
                                    <p:anim calcmode="lin" valueType="num">
                                      <p:cBhvr>
                                        <p:cTn id="20" dur="1000"/>
                                        <p:tgtEl>
                                          <p:spTgt spid="36"/>
                                        </p:tgtEl>
                                        <p:attrNameLst>
                                          <p:attrName>style.rotation</p:attrName>
                                        </p:attrNameLst>
                                      </p:cBhvr>
                                      <p:tavLst>
                                        <p:tav tm="0">
                                          <p:val>
                                            <p:fltVal val="0"/>
                                          </p:val>
                                        </p:tav>
                                        <p:tav tm="100000">
                                          <p:val>
                                            <p:fltVal val="90"/>
                                          </p:val>
                                        </p:tav>
                                      </p:tavLst>
                                    </p:anim>
                                    <p:animEffect transition="out" filter="fade">
                                      <p:cBhvr>
                                        <p:cTn id="21" dur="1000"/>
                                        <p:tgtEl>
                                          <p:spTgt spid="36"/>
                                        </p:tgtEl>
                                      </p:cBhvr>
                                    </p:animEffect>
                                    <p:set>
                                      <p:cBhvr>
                                        <p:cTn id="22" dur="1" fill="hold">
                                          <p:stCondLst>
                                            <p:cond delay="9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20"/>
                </p:tgtEl>
              </p:cMediaNode>
            </p:audio>
          </p:childTnLst>
        </p:cTn>
      </p:par>
    </p:tnLst>
    <p:bldLst>
      <p:bldP spid="28" grpId="0" animBg="1"/>
      <p:bldP spid="2" grpId="0" animBg="1"/>
      <p:bldP spid="3" grpId="0" animBg="1"/>
      <p:bldP spid="5" grpId="0" animBg="1"/>
      <p:bldP spid="9" grpId="0" animBg="1"/>
      <p:bldP spid="10" grpId="0" animBg="1"/>
      <p:bldP spid="13" grpId="0" animBg="1"/>
      <p:bldP spid="14" grpId="0" animBg="1"/>
      <p:bldP spid="15" grpId="0" animBg="1"/>
      <p:bldP spid="17" grpId="0" animBg="1"/>
      <p:bldP spid="29" grpId="0" animBg="1"/>
      <p:bldP spid="32" grpId="0" animBg="1"/>
      <p:bldP spid="27" grpId="0" animBg="1"/>
      <p:bldP spid="33" grpId="0" animBg="1"/>
      <p:bldP spid="35" grpId="0" animBg="1"/>
      <p:bldP spid="36" grpId="0" animBg="1"/>
      <p:bldP spid="3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51" y="1310991"/>
            <a:ext cx="5645725" cy="242454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6">
                    <a:lumMod val="20000"/>
                    <a:lumOff val="80000"/>
                  </a:schemeClr>
                </a:solidFill>
              </a:rPr>
              <a:t>Reformulation</a:t>
            </a:r>
          </a:p>
          <a:p>
            <a:pPr algn="ctr"/>
            <a:r>
              <a:rPr lang="fr-CA" sz="4000" dirty="0">
                <a:solidFill>
                  <a:schemeClr val="accent6">
                    <a:lumMod val="20000"/>
                    <a:lumOff val="80000"/>
                  </a:schemeClr>
                </a:solidFill>
              </a:rPr>
              <a:t>d</a:t>
            </a:r>
            <a:r>
              <a:rPr lang="fr-CA" sz="4000" dirty="0" smtClean="0">
                <a:solidFill>
                  <a:schemeClr val="accent6">
                    <a:lumMod val="20000"/>
                    <a:lumOff val="80000"/>
                  </a:schemeClr>
                </a:solidFill>
              </a:rPr>
              <a:t>u message de l’élève</a:t>
            </a:r>
            <a:endParaRPr lang="fr-CA" sz="4000" dirty="0">
              <a:solidFill>
                <a:schemeClr val="accent6">
                  <a:lumMod val="20000"/>
                  <a:lumOff val="80000"/>
                </a:schemeClr>
              </a:solidFill>
            </a:endParaRPr>
          </a:p>
        </p:txBody>
      </p:sp>
      <p:sp>
        <p:nvSpPr>
          <p:cNvPr id="5" name="Titre 4"/>
          <p:cNvSpPr>
            <a:spLocks noGrp="1"/>
          </p:cNvSpPr>
          <p:nvPr>
            <p:ph type="title"/>
          </p:nvPr>
        </p:nvSpPr>
        <p:spPr>
          <a:xfrm>
            <a:off x="242454" y="365125"/>
            <a:ext cx="11811001" cy="757093"/>
          </a:xfrm>
          <a:ln>
            <a:noFill/>
          </a:ln>
        </p:spPr>
        <p:txBody>
          <a:bodyPr>
            <a:noAutofit/>
          </a:bodyPr>
          <a:lstStyle/>
          <a:p>
            <a:r>
              <a:rPr lang="fr-CA" sz="3600" b="1" dirty="0" smtClean="0">
                <a:solidFill>
                  <a:schemeClr val="accent1">
                    <a:lumMod val="50000"/>
                  </a:schemeClr>
                </a:solidFill>
              </a:rPr>
              <a:t>La rétroaction:</a:t>
            </a:r>
            <a:br>
              <a:rPr lang="fr-CA" sz="3600" b="1" dirty="0" smtClean="0">
                <a:solidFill>
                  <a:schemeClr val="accent1">
                    <a:lumMod val="50000"/>
                  </a:schemeClr>
                </a:solidFill>
              </a:rPr>
            </a:br>
            <a:r>
              <a:rPr lang="fr-CA" sz="2800" b="1" dirty="0" smtClean="0">
                <a:solidFill>
                  <a:schemeClr val="accent1">
                    <a:lumMod val="50000"/>
                  </a:schemeClr>
                </a:solidFill>
              </a:rPr>
              <a:t>communication essentielle pour développer les compétences disciplinaires </a:t>
            </a:r>
            <a:r>
              <a:rPr lang="fr-CA" sz="2800" dirty="0" smtClean="0"/>
              <a:t>... </a:t>
            </a:r>
            <a:endParaRPr lang="fr-CA" sz="2800" b="1" dirty="0">
              <a:solidFill>
                <a:schemeClr val="accent1">
                  <a:lumMod val="50000"/>
                </a:schemeClr>
              </a:solidFill>
            </a:endParaRPr>
          </a:p>
        </p:txBody>
      </p:sp>
      <p:sp>
        <p:nvSpPr>
          <p:cNvPr id="9" name="Rectangle 8"/>
          <p:cNvSpPr/>
          <p:nvPr/>
        </p:nvSpPr>
        <p:spPr>
          <a:xfrm>
            <a:off x="242452" y="3728030"/>
            <a:ext cx="5645725" cy="24245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smtClean="0">
                <a:solidFill>
                  <a:schemeClr val="accent6">
                    <a:lumMod val="20000"/>
                    <a:lumOff val="80000"/>
                  </a:schemeClr>
                </a:solidFill>
              </a:rPr>
              <a:t>Incitation, répétition et indices métalinguistiques</a:t>
            </a:r>
            <a:endParaRPr lang="fr-CA" sz="3600" dirty="0">
              <a:solidFill>
                <a:schemeClr val="accent6">
                  <a:lumMod val="20000"/>
                  <a:lumOff val="80000"/>
                </a:schemeClr>
              </a:solidFill>
            </a:endParaRPr>
          </a:p>
        </p:txBody>
      </p:sp>
      <p:sp>
        <p:nvSpPr>
          <p:cNvPr id="10" name="Rectangle 9"/>
          <p:cNvSpPr/>
          <p:nvPr/>
        </p:nvSpPr>
        <p:spPr>
          <a:xfrm>
            <a:off x="5888178" y="3728030"/>
            <a:ext cx="5957457" cy="24245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dirty="0" smtClean="0">
                <a:solidFill>
                  <a:schemeClr val="accent6">
                    <a:lumMod val="20000"/>
                    <a:lumOff val="80000"/>
                  </a:schemeClr>
                </a:solidFill>
              </a:rPr>
              <a:t>Demande de clarification</a:t>
            </a:r>
            <a:endParaRPr lang="fr-CA" sz="4800" dirty="0">
              <a:solidFill>
                <a:schemeClr val="accent6">
                  <a:lumMod val="20000"/>
                  <a:lumOff val="80000"/>
                </a:schemeClr>
              </a:solidFill>
            </a:endParaRPr>
          </a:p>
        </p:txBody>
      </p:sp>
      <p:sp>
        <p:nvSpPr>
          <p:cNvPr id="11" name="Rectangle 10"/>
          <p:cNvSpPr/>
          <p:nvPr/>
        </p:nvSpPr>
        <p:spPr>
          <a:xfrm>
            <a:off x="5888179" y="1303486"/>
            <a:ext cx="5957456" cy="24245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smtClean="0">
                <a:solidFill>
                  <a:schemeClr val="accent6">
                    <a:lumMod val="20000"/>
                    <a:lumOff val="80000"/>
                  </a:schemeClr>
                </a:solidFill>
              </a:rPr>
              <a:t>Correction explicite </a:t>
            </a:r>
          </a:p>
          <a:p>
            <a:pPr algn="ctr"/>
            <a:r>
              <a:rPr lang="fr-CA" sz="3600" dirty="0" smtClean="0">
                <a:solidFill>
                  <a:schemeClr val="accent6">
                    <a:lumMod val="20000"/>
                    <a:lumOff val="80000"/>
                  </a:schemeClr>
                </a:solidFill>
              </a:rPr>
              <a:t> du message de l’élève</a:t>
            </a:r>
            <a:endParaRPr lang="fr-CA" sz="3600" dirty="0">
              <a:solidFill>
                <a:schemeClr val="accent6">
                  <a:lumMod val="20000"/>
                  <a:lumOff val="80000"/>
                </a:schemeClr>
              </a:solidFill>
            </a:endParaRPr>
          </a:p>
        </p:txBody>
      </p:sp>
      <p:sp>
        <p:nvSpPr>
          <p:cNvPr id="3" name="Rectangle 2"/>
          <p:cNvSpPr/>
          <p:nvPr/>
        </p:nvSpPr>
        <p:spPr>
          <a:xfrm>
            <a:off x="242451" y="1318495"/>
            <a:ext cx="11603182" cy="484909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0" y="6303814"/>
            <a:ext cx="1147814" cy="485023"/>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8561100"/>
      </p:ext>
    </p:extLst>
  </p:cSld>
  <p:clrMapOvr>
    <a:masterClrMapping/>
  </p:clrMapOvr>
  <mc:AlternateContent xmlns:mc="http://schemas.openxmlformats.org/markup-compatibility/2006" xmlns:p14="http://schemas.microsoft.com/office/powerpoint/2010/main">
    <mc:Choice Requires="p14">
      <p:transition spd="slow" p14:dur="2000" advTm="19027"/>
    </mc:Choice>
    <mc:Fallback xmlns="">
      <p:transition spd="slow" advTm="1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915" y="1432084"/>
            <a:ext cx="5645725" cy="2437003"/>
          </a:xfrm>
          <a:prstGeom prst="rect">
            <a:avLst/>
          </a:prstGeom>
          <a:solidFill>
            <a:srgbClr val="92D050"/>
          </a:solidFill>
          <a:ln w="28575">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dirty="0">
                <a:solidFill>
                  <a:srgbClr val="002060"/>
                </a:solidFill>
              </a:rPr>
              <a:t>Exploiter l’information. Résoudre des problèmes. Exercer son jugement critique. Mettre en </a:t>
            </a:r>
            <a:r>
              <a:rPr lang="fr-CA" sz="3200" dirty="0" smtClean="0">
                <a:solidFill>
                  <a:srgbClr val="002060"/>
                </a:solidFill>
              </a:rPr>
              <a:t>œuvre </a:t>
            </a:r>
            <a:r>
              <a:rPr lang="fr-CA" sz="3200" dirty="0">
                <a:solidFill>
                  <a:srgbClr val="002060"/>
                </a:solidFill>
              </a:rPr>
              <a:t>sa pensée créatrice. </a:t>
            </a:r>
          </a:p>
        </p:txBody>
      </p:sp>
      <p:sp>
        <p:nvSpPr>
          <p:cNvPr id="7" name="Rectangle 6"/>
          <p:cNvSpPr/>
          <p:nvPr/>
        </p:nvSpPr>
        <p:spPr>
          <a:xfrm>
            <a:off x="6037113" y="3977458"/>
            <a:ext cx="5645725" cy="2479965"/>
          </a:xfrm>
          <a:prstGeom prst="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solidFill>
                  <a:schemeClr val="accent5">
                    <a:lumMod val="50000"/>
                  </a:schemeClr>
                </a:solidFill>
              </a:rPr>
              <a:t>Communiquer de façon appropriée.</a:t>
            </a:r>
          </a:p>
        </p:txBody>
      </p:sp>
      <p:sp>
        <p:nvSpPr>
          <p:cNvPr id="8" name="Rectangle 7"/>
          <p:cNvSpPr/>
          <p:nvPr/>
        </p:nvSpPr>
        <p:spPr>
          <a:xfrm>
            <a:off x="6037113" y="1432083"/>
            <a:ext cx="5645725" cy="2437004"/>
          </a:xfrm>
          <a:prstGeom prst="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dirty="0">
                <a:solidFill>
                  <a:schemeClr val="accent5">
                    <a:lumMod val="50000"/>
                  </a:schemeClr>
                </a:solidFill>
              </a:rPr>
              <a:t>Se donner des méthodes de travail efficaces. Exploiter les technologies de l’information et de la communication</a:t>
            </a:r>
            <a:r>
              <a:rPr lang="fr-CA" sz="3200" dirty="0"/>
              <a:t>. </a:t>
            </a:r>
            <a:endParaRPr lang="fr-CA" sz="3200" dirty="0">
              <a:solidFill>
                <a:schemeClr val="accent1">
                  <a:lumMod val="50000"/>
                </a:schemeClr>
              </a:solidFill>
            </a:endParaRPr>
          </a:p>
        </p:txBody>
      </p:sp>
      <p:sp>
        <p:nvSpPr>
          <p:cNvPr id="9" name="Rectangle 8"/>
          <p:cNvSpPr/>
          <p:nvPr/>
        </p:nvSpPr>
        <p:spPr>
          <a:xfrm>
            <a:off x="245915" y="3977458"/>
            <a:ext cx="5645725" cy="2479965"/>
          </a:xfrm>
          <a:prstGeom prst="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solidFill>
                  <a:schemeClr val="accent5">
                    <a:lumMod val="50000"/>
                  </a:schemeClr>
                </a:solidFill>
              </a:rPr>
              <a:t>Structurer son identité. Coopérer. </a:t>
            </a:r>
          </a:p>
        </p:txBody>
      </p:sp>
      <p:sp>
        <p:nvSpPr>
          <p:cNvPr id="10" name="Rectangle 9"/>
          <p:cNvSpPr/>
          <p:nvPr/>
        </p:nvSpPr>
        <p:spPr>
          <a:xfrm>
            <a:off x="245916" y="123157"/>
            <a:ext cx="11582394" cy="1138773"/>
          </a:xfrm>
          <a:prstGeom prst="rect">
            <a:avLst/>
          </a:prstGeom>
        </p:spPr>
        <p:txBody>
          <a:bodyPr wrap="square">
            <a:spAutoFit/>
          </a:bodyPr>
          <a:lstStyle/>
          <a:p>
            <a:r>
              <a:rPr lang="fr-CA" sz="3600" dirty="0" smtClean="0"/>
              <a:t>... </a:t>
            </a:r>
            <a:r>
              <a:rPr lang="fr-CA" sz="3200" dirty="0" smtClean="0">
                <a:solidFill>
                  <a:schemeClr val="accent1">
                    <a:lumMod val="50000"/>
                  </a:schemeClr>
                </a:solidFill>
              </a:rPr>
              <a:t>et une communication </a:t>
            </a:r>
            <a:r>
              <a:rPr lang="fr-CA" sz="3200" dirty="0">
                <a:solidFill>
                  <a:schemeClr val="accent1">
                    <a:lumMod val="50000"/>
                  </a:schemeClr>
                </a:solidFill>
              </a:rPr>
              <a:t>essentielle pour développer les compétences </a:t>
            </a:r>
            <a:r>
              <a:rPr lang="fr-CA" sz="3200" dirty="0" smtClean="0">
                <a:solidFill>
                  <a:schemeClr val="accent1">
                    <a:lumMod val="50000"/>
                  </a:schemeClr>
                </a:solidFill>
              </a:rPr>
              <a:t>transversales</a:t>
            </a:r>
            <a:endParaRPr lang="fr-CA" sz="3200" dirty="0"/>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0496" y="123157"/>
            <a:ext cx="1147814" cy="48502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8981771"/>
      </p:ext>
    </p:extLst>
  </p:cSld>
  <p:clrMapOvr>
    <a:masterClrMapping/>
  </p:clrMapOvr>
  <mc:AlternateContent xmlns:mc="http://schemas.openxmlformats.org/markup-compatibility/2006" xmlns:p14="http://schemas.microsoft.com/office/powerpoint/2010/main">
    <mc:Choice Requires="p14">
      <p:transition spd="slow" p14:dur="2000" advTm="5827"/>
    </mc:Choice>
    <mc:Fallback xmlns="">
      <p:transition spd="slow" advTm="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4659" y="1285103"/>
            <a:ext cx="9151879" cy="4400080"/>
          </a:xfrm>
          <a:prstGeom prst="rect">
            <a:avLst/>
          </a:prstGeom>
          <a:solidFill>
            <a:srgbClr val="92D050"/>
          </a:solidFill>
          <a:ln w="57150">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a:solidFill>
                  <a:schemeClr val="accent5">
                    <a:lumMod val="50000"/>
                  </a:schemeClr>
                </a:solidFill>
                <a:latin typeface="Trebuchet MS" panose="020B0603020202020204" pitchFamily="34" charset="0"/>
              </a:rPr>
              <a:t>Quels documents doivent être consultés?</a:t>
            </a: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940" y="5912345"/>
            <a:ext cx="1477602" cy="62437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60547909"/>
      </p:ext>
    </p:extLst>
  </p:cSld>
  <p:clrMapOvr>
    <a:masterClrMapping/>
  </p:clrMapOvr>
  <mc:AlternateContent xmlns:mc="http://schemas.openxmlformats.org/markup-compatibility/2006" xmlns:p14="http://schemas.microsoft.com/office/powerpoint/2010/main">
    <mc:Choice Requires="p14">
      <p:transition spd="med" p14:dur="700" advTm="5463">
        <p:fade/>
      </p:transition>
    </mc:Choice>
    <mc:Fallback xmlns="">
      <p:transition spd="med" advTm="5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0.2"/>
</p:tagLst>
</file>

<file path=ppt/tags/tag10.xml><?xml version="1.0" encoding="utf-8"?>
<p:tagLst xmlns:a="http://schemas.openxmlformats.org/drawingml/2006/main" xmlns:r="http://schemas.openxmlformats.org/officeDocument/2006/relationships" xmlns:p="http://schemas.openxmlformats.org/presentationml/2006/main">
  <p:tag name="TIMING" val="|10.2|1.6"/>
</p:tagLst>
</file>

<file path=ppt/tags/tag11.xml><?xml version="1.0" encoding="utf-8"?>
<p:tagLst xmlns:a="http://schemas.openxmlformats.org/drawingml/2006/main" xmlns:r="http://schemas.openxmlformats.org/officeDocument/2006/relationships" xmlns:p="http://schemas.openxmlformats.org/presentationml/2006/main">
  <p:tag name="TIMING" val="|3|1.7|1.6|1.7"/>
</p:tagLst>
</file>

<file path=ppt/tags/tag12.xml><?xml version="1.0" encoding="utf-8"?>
<p:tagLst xmlns:a="http://schemas.openxmlformats.org/drawingml/2006/main" xmlns:r="http://schemas.openxmlformats.org/officeDocument/2006/relationships" xmlns:p="http://schemas.openxmlformats.org/presentationml/2006/main">
  <p:tag name="TIMING" val="|14.5"/>
</p:tagLst>
</file>

<file path=ppt/tags/tag13.xml><?xml version="1.0" encoding="utf-8"?>
<p:tagLst xmlns:a="http://schemas.openxmlformats.org/drawingml/2006/main" xmlns:r="http://schemas.openxmlformats.org/officeDocument/2006/relationships" xmlns:p="http://schemas.openxmlformats.org/presentationml/2006/main">
  <p:tag name="TIMING" val="|6.2"/>
</p:tagLst>
</file>

<file path=ppt/tags/tag14.xml><?xml version="1.0" encoding="utf-8"?>
<p:tagLst xmlns:a="http://schemas.openxmlformats.org/drawingml/2006/main" xmlns:r="http://schemas.openxmlformats.org/officeDocument/2006/relationships" xmlns:p="http://schemas.openxmlformats.org/presentationml/2006/main">
  <p:tag name="TIMING" val="|5.9|1.3|5.6|2.3|4.6"/>
</p:tagLst>
</file>

<file path=ppt/tags/tag15.xml><?xml version="1.0" encoding="utf-8"?>
<p:tagLst xmlns:a="http://schemas.openxmlformats.org/drawingml/2006/main" xmlns:r="http://schemas.openxmlformats.org/officeDocument/2006/relationships" xmlns:p="http://schemas.openxmlformats.org/presentationml/2006/main">
  <p:tag name="TIMING" val="|17.2"/>
</p:tagLst>
</file>

<file path=ppt/tags/tag16.xml><?xml version="1.0" encoding="utf-8"?>
<p:tagLst xmlns:a="http://schemas.openxmlformats.org/drawingml/2006/main" xmlns:r="http://schemas.openxmlformats.org/officeDocument/2006/relationships" xmlns:p="http://schemas.openxmlformats.org/presentationml/2006/main">
  <p:tag name="TIMING" val="|12.1"/>
</p:tagLst>
</file>

<file path=ppt/tags/tag17.xml><?xml version="1.0" encoding="utf-8"?>
<p:tagLst xmlns:a="http://schemas.openxmlformats.org/drawingml/2006/main" xmlns:r="http://schemas.openxmlformats.org/officeDocument/2006/relationships" xmlns:p="http://schemas.openxmlformats.org/presentationml/2006/main">
  <p:tag name="TIMING" val="|7.2"/>
</p:tagLst>
</file>

<file path=ppt/tags/tag18.xml><?xml version="1.0" encoding="utf-8"?>
<p:tagLst xmlns:a="http://schemas.openxmlformats.org/drawingml/2006/main" xmlns:r="http://schemas.openxmlformats.org/officeDocument/2006/relationships" xmlns:p="http://schemas.openxmlformats.org/presentationml/2006/main">
  <p:tag name="TIMING" val="|12.3|1.8|2.1"/>
</p:tagLst>
</file>

<file path=ppt/tags/tag19.xml><?xml version="1.0" encoding="utf-8"?>
<p:tagLst xmlns:a="http://schemas.openxmlformats.org/drawingml/2006/main" xmlns:r="http://schemas.openxmlformats.org/officeDocument/2006/relationships" xmlns:p="http://schemas.openxmlformats.org/presentationml/2006/main">
  <p:tag name="TIMING" val="|7.1|5.5|3.9|4|16.4|5.7|0.9"/>
</p:tagLst>
</file>

<file path=ppt/tags/tag2.xml><?xml version="1.0" encoding="utf-8"?>
<p:tagLst xmlns:a="http://schemas.openxmlformats.org/drawingml/2006/main" xmlns:r="http://schemas.openxmlformats.org/officeDocument/2006/relationships" xmlns:p="http://schemas.openxmlformats.org/presentationml/2006/main">
  <p:tag name="TIMING" val="|1.7|2.8|1.4|1.2|1"/>
</p:tagLst>
</file>

<file path=ppt/tags/tag20.xml><?xml version="1.0" encoding="utf-8"?>
<p:tagLst xmlns:a="http://schemas.openxmlformats.org/drawingml/2006/main" xmlns:r="http://schemas.openxmlformats.org/officeDocument/2006/relationships" xmlns:p="http://schemas.openxmlformats.org/presentationml/2006/main">
  <p:tag name="TIMING" val="|8.2"/>
</p:tagLst>
</file>

<file path=ppt/tags/tag21.xml><?xml version="1.0" encoding="utf-8"?>
<p:tagLst xmlns:a="http://schemas.openxmlformats.org/drawingml/2006/main" xmlns:r="http://schemas.openxmlformats.org/officeDocument/2006/relationships" xmlns:p="http://schemas.openxmlformats.org/presentationml/2006/main">
  <p:tag name="TIMING" val="|12.9|1.8"/>
</p:tagLst>
</file>

<file path=ppt/tags/tag22.xml><?xml version="1.0" encoding="utf-8"?>
<p:tagLst xmlns:a="http://schemas.openxmlformats.org/drawingml/2006/main" xmlns:r="http://schemas.openxmlformats.org/officeDocument/2006/relationships" xmlns:p="http://schemas.openxmlformats.org/presentationml/2006/main">
  <p:tag name="TIMING" val="|4.7|1.7|2.4|2.6|2.1|1.9|2.7|1.8|1.3|1.7|2.1|2.2|8.1|6|2.7|1.6|3.2"/>
</p:tagLst>
</file>

<file path=ppt/tags/tag3.xml><?xml version="1.0" encoding="utf-8"?>
<p:tagLst xmlns:a="http://schemas.openxmlformats.org/drawingml/2006/main" xmlns:r="http://schemas.openxmlformats.org/officeDocument/2006/relationships" xmlns:p="http://schemas.openxmlformats.org/presentationml/2006/main">
  <p:tag name="TIMING" val="|3.4|3.5|1.9|6.2|1.3"/>
</p:tagLst>
</file>

<file path=ppt/tags/tag4.xml><?xml version="1.0" encoding="utf-8"?>
<p:tagLst xmlns:a="http://schemas.openxmlformats.org/drawingml/2006/main" xmlns:r="http://schemas.openxmlformats.org/officeDocument/2006/relationships" xmlns:p="http://schemas.openxmlformats.org/presentationml/2006/main">
  <p:tag name="TIMING" val="|0.8|6.1|1.5"/>
</p:tagLst>
</file>

<file path=ppt/tags/tag5.xml><?xml version="1.0" encoding="utf-8"?>
<p:tagLst xmlns:a="http://schemas.openxmlformats.org/drawingml/2006/main" xmlns:r="http://schemas.openxmlformats.org/officeDocument/2006/relationships" xmlns:p="http://schemas.openxmlformats.org/presentationml/2006/main">
  <p:tag name="TIMING" val="|4.2|0.9|1.2|2.4|1.5|2.1|1.5|2.2|1.6|0.9|4.5|6.1|2.8|1.3|1.7|1.3|1.4|1.9"/>
</p:tagLst>
</file>

<file path=ppt/tags/tag6.xml><?xml version="1.0" encoding="utf-8"?>
<p:tagLst xmlns:a="http://schemas.openxmlformats.org/drawingml/2006/main" xmlns:r="http://schemas.openxmlformats.org/officeDocument/2006/relationships" xmlns:p="http://schemas.openxmlformats.org/presentationml/2006/main">
  <p:tag name="TIMING" val="|10.2|1.4|1|1.1|0.6|0.7|0.7|0.4"/>
</p:tagLst>
</file>

<file path=ppt/tags/tag7.xml><?xml version="1.0" encoding="utf-8"?>
<p:tagLst xmlns:a="http://schemas.openxmlformats.org/drawingml/2006/main" xmlns:r="http://schemas.openxmlformats.org/officeDocument/2006/relationships" xmlns:p="http://schemas.openxmlformats.org/presentationml/2006/main">
  <p:tag name="TIMING" val="|16.9|1.3"/>
</p:tagLst>
</file>

<file path=ppt/tags/tag8.xml><?xml version="1.0" encoding="utf-8"?>
<p:tagLst xmlns:a="http://schemas.openxmlformats.org/drawingml/2006/main" xmlns:r="http://schemas.openxmlformats.org/officeDocument/2006/relationships" xmlns:p="http://schemas.openxmlformats.org/presentationml/2006/main">
  <p:tag name="TIMING" val="|5.9"/>
</p:tagLst>
</file>

<file path=ppt/tags/tag9.xml><?xml version="1.0" encoding="utf-8"?>
<p:tagLst xmlns:a="http://schemas.openxmlformats.org/drawingml/2006/main" xmlns:r="http://schemas.openxmlformats.org/officeDocument/2006/relationships" xmlns:p="http://schemas.openxmlformats.org/presentationml/2006/main">
  <p:tag name="TIMING" val="|1.2|4.3|3.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e25b126-9913-460c-bf0b-499845696c1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50F3D1983A5A48932C353CA09D1910" ma:contentTypeVersion="11" ma:contentTypeDescription="Crée un document." ma:contentTypeScope="" ma:versionID="5128992f52eb11fb53936675dfc19f81">
  <xsd:schema xmlns:xsd="http://www.w3.org/2001/XMLSchema" xmlns:xs="http://www.w3.org/2001/XMLSchema" xmlns:p="http://schemas.microsoft.com/office/2006/metadata/properties" xmlns:ns2="cecc0362-01da-4773-ba27-68ef5d263899" xmlns:ns3="8e25b126-9913-460c-bf0b-499845696c17" targetNamespace="http://schemas.microsoft.com/office/2006/metadata/properties" ma:root="true" ma:fieldsID="c7c4cd89f9194365a086edb2e7292c97" ns2:_="" ns3:_="">
    <xsd:import namespace="cecc0362-01da-4773-ba27-68ef5d263899"/>
    <xsd:import namespace="8e25b126-9913-460c-bf0b-499845696c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c0362-01da-4773-ba27-68ef5d263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25b126-9913-460c-bf0b-499845696c17"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2DAAFD-E9EF-4777-8DD9-33DF18FF4BE5}">
  <ds:schemaRefs>
    <ds:schemaRef ds:uri="http://schemas.microsoft.com/office/2006/documentManagement/types"/>
    <ds:schemaRef ds:uri="8c440cbf-98e2-42d6-a595-71850c5893e1"/>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40283701-8b74-4c80-a76b-cd8d7d354aaa"/>
    <ds:schemaRef ds:uri="http://www.w3.org/XML/1998/namespace"/>
    <ds:schemaRef ds:uri="http://purl.org/dc/dcmitype/"/>
  </ds:schemaRefs>
</ds:datastoreItem>
</file>

<file path=customXml/itemProps2.xml><?xml version="1.0" encoding="utf-8"?>
<ds:datastoreItem xmlns:ds="http://schemas.openxmlformats.org/officeDocument/2006/customXml" ds:itemID="{A102F8D4-A84C-4995-B6A3-A70DFA8EC7D3}">
  <ds:schemaRefs>
    <ds:schemaRef ds:uri="http://schemas.microsoft.com/sharepoint/v3/contenttype/forms"/>
  </ds:schemaRefs>
</ds:datastoreItem>
</file>

<file path=customXml/itemProps3.xml><?xml version="1.0" encoding="utf-8"?>
<ds:datastoreItem xmlns:ds="http://schemas.openxmlformats.org/officeDocument/2006/customXml" ds:itemID="{AAE0FFFA-A7B2-4967-AD77-5FC49DAE208B}"/>
</file>

<file path=docProps/app.xml><?xml version="1.0" encoding="utf-8"?>
<Properties xmlns="http://schemas.openxmlformats.org/officeDocument/2006/extended-properties" xmlns:vt="http://schemas.openxmlformats.org/officeDocument/2006/docPropsVTypes">
  <Template/>
  <TotalTime>10562</TotalTime>
  <Words>2599</Words>
  <Application>Microsoft Office PowerPoint</Application>
  <PresentationFormat>Grand écran</PresentationFormat>
  <Paragraphs>268</Paragraphs>
  <Slides>34</Slides>
  <Notes>34</Notes>
  <HiddenSlides>0</HiddenSlides>
  <MMClips>34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Arial</vt:lpstr>
      <vt:lpstr>Arial Narrow</vt:lpstr>
      <vt:lpstr>Calibri</vt:lpstr>
      <vt:lpstr>Calibri Light</vt:lpstr>
      <vt:lpstr>Open Sans</vt:lpstr>
      <vt:lpstr>Times New Roman</vt:lpstr>
      <vt:lpstr>Trebuchet MS</vt:lpstr>
      <vt:lpstr>Thème Office</vt:lpstr>
      <vt:lpstr>Présentation PowerPoint</vt:lpstr>
      <vt:lpstr>Le contenu de cette capsule:</vt:lpstr>
      <vt:lpstr>Présentation PowerPoint</vt:lpstr>
      <vt:lpstr>Présentation PowerPoint</vt:lpstr>
      <vt:lpstr>Présentation PowerPoint</vt:lpstr>
      <vt:lpstr>Présentation PowerPoint</vt:lpstr>
      <vt:lpstr>La rétroaction: communication essentielle pour développer les compétences disciplinaires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 Thème: Les animaux de compagnie.  4e année </vt:lpstr>
      <vt:lpstr> C1  Interagir oralement en anglais 50%  Cette compétence est considérée la plus importante à travailler et pour laquelle l’enseignant va offrir le plus de soutien en classe.  </vt:lpstr>
      <vt:lpstr>Ressources</vt:lpstr>
      <vt:lpstr>Présentation PowerPoint</vt:lpstr>
      <vt:lpstr>Présentation PowerPoint</vt:lpstr>
      <vt:lpstr>Présentation PowerPoint</vt:lpstr>
    </vt:vector>
  </TitlesOfParts>
  <Company>Commission Scolaire De Montréal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Mc Dougall Anne</dc:creator>
  <cp:lastModifiedBy>Mc Dougall Anne</cp:lastModifiedBy>
  <cp:revision>669</cp:revision>
  <dcterms:created xsi:type="dcterms:W3CDTF">2020-03-26T15:50:50Z</dcterms:created>
  <dcterms:modified xsi:type="dcterms:W3CDTF">2020-06-01T18:22:49Z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0x010100DF50F3D1983A5A48932C353CA09D1910</vt:lpwstr>
  </property>
  <property fmtid="{D5CDD505-2E9C-101B-9397-08002B2CF9AE}" pid="3" name="Order">
    <vt:r8>20955000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